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0"/>
  </p:notesMasterIdLst>
  <p:sldIdLst>
    <p:sldId id="256" r:id="rId2"/>
    <p:sldId id="284" r:id="rId3"/>
    <p:sldId id="285" r:id="rId4"/>
    <p:sldId id="286" r:id="rId5"/>
    <p:sldId id="309" r:id="rId6"/>
    <p:sldId id="287" r:id="rId7"/>
    <p:sldId id="288" r:id="rId8"/>
    <p:sldId id="289" r:id="rId9"/>
    <p:sldId id="290" r:id="rId10"/>
    <p:sldId id="291" r:id="rId11"/>
    <p:sldId id="306" r:id="rId12"/>
    <p:sldId id="292" r:id="rId13"/>
    <p:sldId id="293" r:id="rId14"/>
    <p:sldId id="266" r:id="rId15"/>
    <p:sldId id="296" r:id="rId16"/>
    <p:sldId id="310" r:id="rId17"/>
    <p:sldId id="311" r:id="rId18"/>
    <p:sldId id="300" r:id="rId19"/>
    <p:sldId id="312" r:id="rId20"/>
    <p:sldId id="302" r:id="rId21"/>
    <p:sldId id="303" r:id="rId22"/>
    <p:sldId id="304" r:id="rId23"/>
    <p:sldId id="305" r:id="rId24"/>
    <p:sldId id="276" r:id="rId25"/>
    <p:sldId id="277" r:id="rId26"/>
    <p:sldId id="278" r:id="rId27"/>
    <p:sldId id="279" r:id="rId28"/>
    <p:sldId id="280" r:id="rId29"/>
    <p:sldId id="281" r:id="rId30"/>
    <p:sldId id="313" r:id="rId31"/>
    <p:sldId id="315" r:id="rId32"/>
    <p:sldId id="316" r:id="rId33"/>
    <p:sldId id="317" r:id="rId34"/>
    <p:sldId id="318" r:id="rId35"/>
    <p:sldId id="319" r:id="rId36"/>
    <p:sldId id="321" r:id="rId37"/>
    <p:sldId id="320" r:id="rId38"/>
    <p:sldId id="30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EA29E"/>
    <a:srgbClr val="00FF00"/>
    <a:srgbClr val="0033CC"/>
    <a:srgbClr val="B71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1" autoAdjust="0"/>
    <p:restoredTop sz="94660"/>
  </p:normalViewPr>
  <p:slideViewPr>
    <p:cSldViewPr>
      <p:cViewPr>
        <p:scale>
          <a:sx n="76" d="100"/>
          <a:sy n="76" d="100"/>
        </p:scale>
        <p:origin x="-18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CB6C1-9643-4536-A581-83CF2CE6630D}" type="datetimeFigureOut">
              <a:rPr lang="en-GB" smtClean="0"/>
              <a:t>10/10/2018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0ED1D-034A-49AC-9503-AEFE21868CF6}" type="slidenum">
              <a:rPr lang="en-GB" smtClean="0"/>
              <a:t>‹#›</a:t>
            </a:fld>
            <a:endParaRPr lang="en-GB"/>
          </a:p>
        </p:txBody>
      </p:sp>
    </p:spTree>
    <p:extLst>
      <p:ext uri="{BB962C8B-B14F-4D97-AF65-F5344CB8AC3E}">
        <p14:creationId xmlns:p14="http://schemas.microsoft.com/office/powerpoint/2010/main" val="95406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30ED1D-034A-49AC-9503-AEFE21868CF6}" type="slidenum">
              <a:rPr lang="en-GB" smtClean="0"/>
              <a:t>16</a:t>
            </a:fld>
            <a:endParaRPr lang="en-GB"/>
          </a:p>
        </p:txBody>
      </p:sp>
    </p:spTree>
    <p:extLst>
      <p:ext uri="{BB962C8B-B14F-4D97-AF65-F5344CB8AC3E}">
        <p14:creationId xmlns:p14="http://schemas.microsoft.com/office/powerpoint/2010/main" val="728552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3525A213-0FB1-4A14-830D-83CDF9C93071}" type="datetimeFigureOut">
              <a:rPr lang="en-US"/>
              <a:pPr>
                <a:defRPr/>
              </a:pPr>
              <a:t>10/10/2018</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32F93CF-D3E1-4A4C-B5B8-D9D7082C83E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563A27-F8A9-41D1-8515-CAE6DBBB0DDC}" type="datetimeFigureOut">
              <a:rPr lang="en-US"/>
              <a:pPr>
                <a:defRPr/>
              </a:pPr>
              <a:t>10/10/2018</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91BC234-E5A4-40CF-B436-8E9AD6BD31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D6C0D13-88DA-43EA-B9CB-DB6882A0AA53}" type="datetimeFigureOut">
              <a:rPr lang="en-US"/>
              <a:pPr>
                <a:defRPr/>
              </a:pPr>
              <a:t>10/10/2018</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AB0CEC1-C0AE-4B38-87B6-222ACC202C3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81817BE-6DD5-4335-949B-088514A563DC}" type="datetimeFigureOut">
              <a:rPr lang="en-US"/>
              <a:pPr>
                <a:defRPr/>
              </a:pPr>
              <a:t>10/10/2018</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353D2B1-CEA5-400C-AC95-87FC259ED8A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9D0E03C-8C63-4509-B987-B0FA7AE6B264}" type="datetimeFigureOut">
              <a:rPr lang="en-US"/>
              <a:pPr>
                <a:defRPr/>
              </a:pPr>
              <a:t>10/10/2018</a:t>
            </a:fld>
            <a:endParaRPr lang="en-GB"/>
          </a:p>
        </p:txBody>
      </p:sp>
      <p:sp>
        <p:nvSpPr>
          <p:cNvPr id="7" name="Footer Placeholder 4"/>
          <p:cNvSpPr>
            <a:spLocks noGrp="1"/>
          </p:cNvSpPr>
          <p:nvPr>
            <p:ph type="ftr" sz="quarter" idx="11"/>
          </p:nvPr>
        </p:nvSpPr>
        <p:spPr/>
        <p:txBody>
          <a:bodyPr/>
          <a:lstStyle>
            <a:lvl1pPr>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a:lvl1pPr>
            <a:extLst/>
          </a:lstStyle>
          <a:p>
            <a:pPr>
              <a:defRPr/>
            </a:pPr>
            <a:fld id="{43FCB050-8065-4DDA-B598-C828979492CC}"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6A9088A-A875-4A1D-8602-F528F0BFB117}" type="datetimeFigureOut">
              <a:rPr lang="en-US"/>
              <a:pPr>
                <a:defRPr/>
              </a:pPr>
              <a:t>10/10/2018</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2C5161F8-8CC5-4174-8489-2048D6B34CC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CE24560-CAD5-4792-989B-49B6051F2AAC}" type="datetimeFigureOut">
              <a:rPr lang="en-US"/>
              <a:pPr>
                <a:defRPr/>
              </a:pPr>
              <a:t>10/10/2018</a:t>
            </a:fld>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extLst/>
          </a:lstStyle>
          <a:p>
            <a:pPr>
              <a:defRPr/>
            </a:pPr>
            <a:fld id="{C10F148B-86BD-43D9-BB50-00D43BCD1015}"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1A28B83-C059-450D-9802-F68B5187DD31}" type="datetimeFigureOut">
              <a:rPr lang="en-US"/>
              <a:pPr>
                <a:defRPr/>
              </a:pPr>
              <a:t>10/10/2018</a:t>
            </a:fld>
            <a:endParaRPr lang="en-GB"/>
          </a:p>
        </p:txBody>
      </p:sp>
      <p:sp>
        <p:nvSpPr>
          <p:cNvPr id="4" name="Footer Placeholder 3"/>
          <p:cNvSpPr>
            <a:spLocks noGrp="1"/>
          </p:cNvSpPr>
          <p:nvPr>
            <p:ph type="ftr" sz="quarter" idx="11"/>
          </p:nvPr>
        </p:nvSpPr>
        <p:spPr/>
        <p:txBody>
          <a:bodyPr/>
          <a:lstStyle>
            <a:lvl1pPr>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vl1pPr>
            <a:extLst/>
          </a:lstStyle>
          <a:p>
            <a:pPr>
              <a:defRPr/>
            </a:pPr>
            <a:fld id="{48186FF2-7509-46B5-96DE-DEC41424BF4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F30F7F1-D1D9-492C-A05E-B0E95826C2D5}" type="datetimeFigureOut">
              <a:rPr lang="en-US"/>
              <a:pPr>
                <a:defRPr/>
              </a:pPr>
              <a:t>10/10/2018</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B8F5CBB5-FBBA-4515-9EE3-50278595B0E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8E8E8AE-54EF-46B2-BB12-8C32EB7F60A9}" type="datetimeFigureOut">
              <a:rPr lang="en-US"/>
              <a:pPr>
                <a:defRPr/>
              </a:pPr>
              <a:t>10/10/2018</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993928B9-AC45-4169-A127-24D942159E2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5C175D5-19CA-4387-8CB6-E977EA6580E5}" type="datetimeFigureOut">
              <a:rPr lang="en-US"/>
              <a:pPr>
                <a:defRPr/>
              </a:pPr>
              <a:t>10/10/2018</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035990F-98AA-4895-9595-29FC21709DD4}"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151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5758743-BF74-453F-9A3C-68A5A20742E6}" type="datetimeFigureOut">
              <a:rPr lang="en-US"/>
              <a:pPr>
                <a:defRPr/>
              </a:pPr>
              <a:t>10/10/2018</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96B0AD8E-28F4-4886-8FCC-9A0EBF89FCE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7" r:id="rId3"/>
    <p:sldLayoutId id="2147483938" r:id="rId4"/>
    <p:sldLayoutId id="2147483939" r:id="rId5"/>
    <p:sldLayoutId id="2147483940" r:id="rId6"/>
    <p:sldLayoutId id="2147483934" r:id="rId7"/>
    <p:sldLayoutId id="2147483941" r:id="rId8"/>
    <p:sldLayoutId id="2147483942" r:id="rId9"/>
    <p:sldLayoutId id="2147483933" r:id="rId10"/>
    <p:sldLayoutId id="214748393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honicsplay.co.uk/BuriedTreasure2.html"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teachyourmonstertoread.com/demos"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www.sedubois.k12.in.us/~jblackgrove/stages1a.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www.sedubois.k12.in.us/~jblackgrove/stages1b.g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www.sedubois.k12.in.us/~jblackgrove/stages1c.gi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www.sedubois.k12.in.us/~jblackgrove/stages1d.gi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www.sedubois.k12.in.us/~jblackgrove/stages2a.gi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sedubois.k12.in.us/~jblackgrove/stages2.gif"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http://www.sedubois.k12.in.us/~jblackgrove/Pencil_06.gif"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a:spLocks noChangeArrowheads="1"/>
          </p:cNvSpPr>
          <p:nvPr/>
        </p:nvSpPr>
        <p:spPr bwMode="auto">
          <a:xfrm>
            <a:off x="1259632" y="1392794"/>
            <a:ext cx="6264275" cy="5632311"/>
          </a:xfrm>
          <a:prstGeom prst="rect">
            <a:avLst/>
          </a:prstGeom>
          <a:noFill/>
          <a:ln w="9525">
            <a:noFill/>
            <a:miter lim="800000"/>
            <a:headEnd/>
            <a:tailEnd/>
          </a:ln>
        </p:spPr>
        <p:txBody>
          <a:bodyPr>
            <a:spAutoFit/>
          </a:bodyPr>
          <a:lstStyle/>
          <a:p>
            <a:pPr>
              <a:spcBef>
                <a:spcPct val="50000"/>
              </a:spcBef>
            </a:pPr>
            <a:endParaRPr lang="en-GB" sz="3600" dirty="0" smtClean="0">
              <a:latin typeface="Broadway" pitchFamily="82" charset="0"/>
            </a:endParaRPr>
          </a:p>
          <a:p>
            <a:pPr algn="ctr">
              <a:spcBef>
                <a:spcPct val="50000"/>
              </a:spcBef>
            </a:pPr>
            <a:r>
              <a:rPr lang="en-GB" sz="4800" b="1" dirty="0" smtClean="0">
                <a:latin typeface="Bradley Hand ITC" pitchFamily="66" charset="0"/>
                <a:cs typeface="Arial" pitchFamily="34" charset="0"/>
              </a:rPr>
              <a:t>Reading, Writing, Phonics and Handwriting Workshop</a:t>
            </a:r>
            <a:endParaRPr lang="en-GB" sz="3600" dirty="0">
              <a:latin typeface="Bradley Hand ITC" pitchFamily="66" charset="0"/>
            </a:endParaRPr>
          </a:p>
          <a:p>
            <a:pPr algn="ctr">
              <a:spcBef>
                <a:spcPct val="50000"/>
              </a:spcBef>
            </a:pPr>
            <a:r>
              <a:rPr lang="en-GB" sz="3600" b="1" smtClean="0">
                <a:latin typeface="Bradley Hand ITC" pitchFamily="66" charset="0"/>
              </a:rPr>
              <a:t>October 2018</a:t>
            </a:r>
            <a:endParaRPr lang="en-GB" sz="3600" b="1" dirty="0" smtClean="0">
              <a:latin typeface="Bradley Hand ITC" pitchFamily="66" charset="0"/>
            </a:endParaRPr>
          </a:p>
          <a:p>
            <a:pPr>
              <a:spcBef>
                <a:spcPct val="50000"/>
              </a:spcBef>
            </a:pPr>
            <a:r>
              <a:rPr lang="en-GB" sz="3600" b="1" dirty="0" smtClean="0">
                <a:latin typeface="Bradley Hand ITC" pitchFamily="66" charset="0"/>
              </a:rPr>
              <a:t> </a:t>
            </a:r>
            <a:endParaRPr lang="en-GB" sz="3600" b="1" dirty="0">
              <a:latin typeface="Bradley Hand ITC" pitchFamily="66"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9" y="188637"/>
            <a:ext cx="8922217" cy="197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Activity: </a:t>
            </a:r>
            <a:br>
              <a:rPr lang="en-GB" dirty="0" smtClean="0">
                <a:latin typeface="Comic Sans MS" pitchFamily="66" charset="0"/>
              </a:rPr>
            </a:br>
            <a:r>
              <a:rPr lang="en-GB" dirty="0" smtClean="0">
                <a:latin typeface="Comic Sans MS" pitchFamily="66" charset="0"/>
              </a:rPr>
              <a:t>How many words can you make?</a:t>
            </a:r>
            <a:endParaRPr lang="en-GB" dirty="0">
              <a:latin typeface="Comic Sans MS" pitchFamily="66" charset="0"/>
            </a:endParaRPr>
          </a:p>
        </p:txBody>
      </p:sp>
      <p:sp>
        <p:nvSpPr>
          <p:cNvPr id="10243" name="Content Placeholder 1"/>
          <p:cNvSpPr>
            <a:spLocks noGrp="1"/>
          </p:cNvSpPr>
          <p:nvPr>
            <p:ph idx="1"/>
          </p:nvPr>
        </p:nvSpPr>
        <p:spPr>
          <a:xfrm>
            <a:off x="457200" y="836712"/>
            <a:ext cx="8229600" cy="4536504"/>
          </a:xfrm>
        </p:spPr>
        <p:txBody>
          <a:bodyPr/>
          <a:lstStyle/>
          <a:p>
            <a:pPr marL="109537" indent="0" eaLnBrk="1" hangingPunct="1">
              <a:buNone/>
            </a:pPr>
            <a:endParaRPr lang="en-GB" altLang="en-US" dirty="0" smtClean="0">
              <a:latin typeface="Comic Sans MS" pitchFamily="66" charset="0"/>
            </a:endParaRPr>
          </a:p>
          <a:p>
            <a:pPr marL="109537" indent="0" eaLnBrk="1" hangingPunct="1">
              <a:buNone/>
            </a:pPr>
            <a:endParaRPr lang="en-GB" altLang="en-US" dirty="0" smtClean="0">
              <a:latin typeface="Comic Sans MS" pitchFamily="66" charset="0"/>
            </a:endParaRPr>
          </a:p>
          <a:p>
            <a:pPr algn="ctr" eaLnBrk="1" hangingPunct="1">
              <a:buFont typeface="Wingdings 3" pitchFamily="18" charset="2"/>
              <a:buNone/>
            </a:pPr>
            <a:r>
              <a:rPr lang="en-GB" altLang="en-US" dirty="0" smtClean="0">
                <a:latin typeface="Comic Sans MS" pitchFamily="66" charset="0"/>
              </a:rPr>
              <a:t>s  a  t  p  i  n  m  d </a:t>
            </a:r>
          </a:p>
          <a:p>
            <a:pPr eaLnBrk="1" hangingPunct="1">
              <a:buFont typeface="Wingdings 3" pitchFamily="18" charset="2"/>
              <a:buNone/>
            </a:pPr>
            <a:endParaRPr lang="en-GB" altLang="en-US" dirty="0" smtClean="0">
              <a:latin typeface="Comic Sans MS" pitchFamily="66" charset="0"/>
            </a:endParaRPr>
          </a:p>
          <a:p>
            <a:pPr algn="ctr" eaLnBrk="1" hangingPunct="1">
              <a:buFont typeface="Wingdings 3" pitchFamily="18" charset="2"/>
              <a:buNone/>
            </a:pPr>
            <a:r>
              <a:rPr lang="en-GB" altLang="en-US" dirty="0" smtClean="0">
                <a:latin typeface="Comic Sans MS" pitchFamily="66" charset="0"/>
              </a:rPr>
              <a:t>Make as many CVC &amp; VC words as you can?</a:t>
            </a:r>
            <a:endParaRPr lang="en-GB" altLang="en-US" dirty="0">
              <a:latin typeface="Comic Sans MS" pitchFamily="66" charset="0"/>
            </a:endParaRPr>
          </a:p>
          <a:p>
            <a:pPr algn="ctr" eaLnBrk="1" hangingPunct="1">
              <a:buFont typeface="Wingdings 3" pitchFamily="18" charset="2"/>
              <a:buNone/>
            </a:pPr>
            <a:endParaRPr lang="en-GB" altLang="en-US" dirty="0" smtClean="0">
              <a:latin typeface="Comic Sans MS" pitchFamily="66" charset="0"/>
            </a:endParaRPr>
          </a:p>
          <a:p>
            <a:pPr algn="ctr" eaLnBrk="1" hangingPunct="1">
              <a:buFont typeface="Wingdings 3" pitchFamily="18" charset="2"/>
              <a:buNone/>
            </a:pPr>
            <a:r>
              <a:rPr lang="en-GB" altLang="en-US" dirty="0" smtClean="0">
                <a:latin typeface="Comic Sans MS" pitchFamily="66" charset="0"/>
              </a:rPr>
              <a:t>At home have fun using the sound flashcards to make CVC and VC words.</a:t>
            </a:r>
          </a:p>
          <a:p>
            <a:pPr algn="ctr" eaLnBrk="1" hangingPunct="1">
              <a:buFont typeface="Wingdings 3" pitchFamily="18" charset="2"/>
              <a:buNone/>
            </a:pPr>
            <a:endParaRPr lang="en-GB" altLang="en-US" dirty="0" smtClean="0">
              <a:latin typeface="Comic Sans MS" pitchFamily="66" charset="0"/>
            </a:endParaRPr>
          </a:p>
          <a:p>
            <a:pPr algn="ctr" eaLnBrk="1" hangingPunct="1">
              <a:buFont typeface="Wingdings 3" pitchFamily="18" charset="2"/>
              <a:buNone/>
            </a:pPr>
            <a:r>
              <a:rPr lang="en-GB" altLang="en-US" dirty="0" smtClean="0">
                <a:latin typeface="Comic Sans MS" pitchFamily="66" charset="0"/>
              </a:rPr>
              <a:t>Try adding sound buttons to CVC &amp; VC words.</a:t>
            </a:r>
          </a:p>
          <a:p>
            <a:pPr algn="ctr" eaLnBrk="1" hangingPunct="1">
              <a:buFont typeface="Wingdings 3" pitchFamily="18" charset="2"/>
              <a:buNone/>
            </a:pPr>
            <a:r>
              <a:rPr lang="en-GB" altLang="en-US" sz="4400" dirty="0">
                <a:latin typeface="Comic Sans MS" pitchFamily="66" charset="0"/>
              </a:rPr>
              <a:t>s</a:t>
            </a:r>
            <a:r>
              <a:rPr lang="en-GB" altLang="en-US" sz="4400" dirty="0" smtClean="0">
                <a:latin typeface="Comic Sans MS" pitchFamily="66" charset="0"/>
              </a:rPr>
              <a:t>at</a:t>
            </a:r>
          </a:p>
          <a:p>
            <a:pPr algn="ctr" eaLnBrk="1" hangingPunct="1">
              <a:buFont typeface="Wingdings 3" pitchFamily="18" charset="2"/>
              <a:buNone/>
            </a:pPr>
            <a:endParaRPr lang="en-GB" altLang="en-US" dirty="0">
              <a:latin typeface="Comic Sans MS" pitchFamily="66" charset="0"/>
            </a:endParaRPr>
          </a:p>
        </p:txBody>
      </p:sp>
      <p:sp>
        <p:nvSpPr>
          <p:cNvPr id="2" name="Flowchart: Connector 1"/>
          <p:cNvSpPr/>
          <p:nvPr/>
        </p:nvSpPr>
        <p:spPr>
          <a:xfrm>
            <a:off x="4280853" y="6063580"/>
            <a:ext cx="13149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4860032" y="6048889"/>
            <a:ext cx="13149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p:cNvSpPr/>
          <p:nvPr/>
        </p:nvSpPr>
        <p:spPr>
          <a:xfrm>
            <a:off x="4572000" y="6084302"/>
            <a:ext cx="13149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28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 calcmode="lin" valueType="num">
                                      <p:cBhvr additive="base">
                                        <p:cTn id="13"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 calcmode="lin" valueType="num">
                                      <p:cBhvr additive="base">
                                        <p:cTn id="19"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8" end="8"/>
                                            </p:txEl>
                                          </p:spTgt>
                                        </p:tgtEl>
                                        <p:attrNameLst>
                                          <p:attrName>style.visibility</p:attrName>
                                        </p:attrNameLst>
                                      </p:cBhvr>
                                      <p:to>
                                        <p:strVal val="visible"/>
                                      </p:to>
                                    </p:set>
                                    <p:anim calcmode="lin" valueType="num">
                                      <p:cBhvr additive="base">
                                        <p:cTn id="2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animEffect transition="in" filter="wheel(1)">
                                      <p:cBhvr>
                                        <p:cTn id="31" dur="20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332656"/>
            <a:ext cx="8229600" cy="5184204"/>
          </a:xfrm>
        </p:spPr>
        <p:txBody>
          <a:bodyPr>
            <a:normAutofit/>
          </a:bodyPr>
          <a:lstStyle/>
          <a:p>
            <a:r>
              <a:rPr lang="en-GB" dirty="0" smtClean="0">
                <a:latin typeface="Comic Sans MS" panose="030F0702030302020204" pitchFamily="66" charset="0"/>
              </a:rPr>
              <a:t>Some activities to try at home</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2800" dirty="0" smtClean="0">
                <a:effectLst/>
                <a:latin typeface="Comic Sans MS" panose="030F0702030302020204" pitchFamily="66" charset="0"/>
              </a:rPr>
              <a:t>* </a:t>
            </a:r>
            <a:r>
              <a:rPr lang="en-GB" sz="2800" b="0" dirty="0" smtClean="0">
                <a:effectLst/>
                <a:latin typeface="Comic Sans MS" panose="030F0702030302020204" pitchFamily="66" charset="0"/>
              </a:rPr>
              <a:t>What’s in the Bag?</a:t>
            </a:r>
            <a:r>
              <a:rPr lang="en-GB" sz="2800" b="0" dirty="0">
                <a:effectLst/>
                <a:latin typeface="Comic Sans MS" panose="030F0702030302020204" pitchFamily="66" charset="0"/>
              </a:rPr>
              <a:t/>
            </a:r>
            <a:br>
              <a:rPr lang="en-GB" sz="2800" b="0" dirty="0">
                <a:effectLst/>
                <a:latin typeface="Comic Sans MS" panose="030F0702030302020204" pitchFamily="66" charset="0"/>
              </a:rPr>
            </a:br>
            <a:r>
              <a:rPr lang="en-GB" sz="2800" b="0" dirty="0" smtClean="0">
                <a:effectLst/>
                <a:latin typeface="Comic Sans MS" panose="030F0702030302020204" pitchFamily="66" charset="0"/>
              </a:rPr>
              <a:t/>
            </a:r>
            <a:br>
              <a:rPr lang="en-GB" sz="2800" b="0" dirty="0" smtClean="0">
                <a:effectLst/>
                <a:latin typeface="Comic Sans MS" panose="030F0702030302020204" pitchFamily="66" charset="0"/>
              </a:rPr>
            </a:br>
            <a:r>
              <a:rPr lang="en-GB" sz="2800" b="0" dirty="0" smtClean="0">
                <a:effectLst/>
                <a:latin typeface="Comic Sans MS" panose="030F0702030302020204" pitchFamily="66" charset="0"/>
              </a:rPr>
              <a:t>* Phonics Play  </a:t>
            </a:r>
            <a:br>
              <a:rPr lang="en-GB" sz="2800" b="0" dirty="0" smtClean="0">
                <a:effectLst/>
                <a:latin typeface="Comic Sans MS" panose="030F0702030302020204" pitchFamily="66" charset="0"/>
              </a:rPr>
            </a:br>
            <a:r>
              <a:rPr lang="en-GB" sz="2800" b="0" dirty="0" smtClean="0">
                <a:effectLst/>
                <a:latin typeface="Comic Sans MS" panose="030F0702030302020204" pitchFamily="66" charset="0"/>
              </a:rPr>
              <a:t/>
            </a:r>
            <a:br>
              <a:rPr lang="en-GB" sz="2800" b="0" dirty="0" smtClean="0">
                <a:effectLst/>
                <a:latin typeface="Comic Sans MS" panose="030F0702030302020204" pitchFamily="66" charset="0"/>
              </a:rPr>
            </a:br>
            <a:r>
              <a:rPr lang="en-GB" sz="2800" b="0" dirty="0" smtClean="0">
                <a:effectLst/>
                <a:latin typeface="Comic Sans MS" panose="030F0702030302020204" pitchFamily="66" charset="0"/>
              </a:rPr>
              <a:t>* Teach Your Monster to Read </a:t>
            </a:r>
            <a:br>
              <a:rPr lang="en-GB" sz="2800" b="0" dirty="0" smtClean="0">
                <a:effectLst/>
                <a:latin typeface="Comic Sans MS" panose="030F0702030302020204" pitchFamily="66" charset="0"/>
              </a:rPr>
            </a:br>
            <a:r>
              <a:rPr lang="en-GB" sz="2800" b="0" dirty="0" smtClean="0">
                <a:effectLst/>
                <a:latin typeface="Comic Sans MS" panose="030F0702030302020204" pitchFamily="66" charset="0"/>
              </a:rPr>
              <a:t>   (individual logins will be sent to you shortly)</a:t>
            </a:r>
            <a:r>
              <a:rPr lang="en-GB" sz="3200" b="0" dirty="0" smtClean="0">
                <a:effectLst/>
                <a:latin typeface="Comic Sans MS" panose="030F0702030302020204" pitchFamily="66" charset="0"/>
              </a:rPr>
              <a:t/>
            </a:r>
            <a:br>
              <a:rPr lang="en-GB" sz="3200" b="0" dirty="0" smtClean="0">
                <a:effectLst/>
                <a:latin typeface="Comic Sans MS" panose="030F0702030302020204" pitchFamily="66" charset="0"/>
              </a:rPr>
            </a:br>
            <a:endParaRPr lang="en-GB" sz="3200" b="0" dirty="0">
              <a:effectLst/>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97152"/>
            <a:ext cx="2166367" cy="198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phonics play buried treasur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780928"/>
            <a:ext cx="792088" cy="562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p:cNvPr>
          <p:cNvPicPr>
            <a:picLocks noChangeAspect="1"/>
          </p:cNvPicPr>
          <p:nvPr/>
        </p:nvPicPr>
        <p:blipFill>
          <a:blip r:embed="rId6"/>
          <a:stretch>
            <a:fillRect/>
          </a:stretch>
        </p:blipFill>
        <p:spPr>
          <a:xfrm>
            <a:off x="5796136" y="3717032"/>
            <a:ext cx="912892" cy="510357"/>
          </a:xfrm>
          <a:prstGeom prst="rect">
            <a:avLst/>
          </a:prstGeom>
        </p:spPr>
      </p:pic>
    </p:spTree>
    <p:extLst>
      <p:ext uri="{BB962C8B-B14F-4D97-AF65-F5344CB8AC3E}">
        <p14:creationId xmlns:p14="http://schemas.microsoft.com/office/powerpoint/2010/main" val="2460945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latin typeface="Comic Sans MS" pitchFamily="66" charset="0"/>
              </a:rPr>
              <a:t>Phase 3</a:t>
            </a:r>
          </a:p>
        </p:txBody>
      </p:sp>
      <p:sp>
        <p:nvSpPr>
          <p:cNvPr id="11267" name="Content Placeholder 2"/>
          <p:cNvSpPr>
            <a:spLocks noGrp="1"/>
          </p:cNvSpPr>
          <p:nvPr>
            <p:ph idx="1"/>
          </p:nvPr>
        </p:nvSpPr>
        <p:spPr/>
        <p:txBody>
          <a:bodyPr/>
          <a:lstStyle/>
          <a:p>
            <a:pPr eaLnBrk="1" hangingPunct="1">
              <a:buFont typeface="Arial" charset="0"/>
              <a:buNone/>
            </a:pPr>
            <a:r>
              <a:rPr lang="en-GB" altLang="en-US" sz="2500" dirty="0" smtClean="0">
                <a:latin typeface="Comic Sans MS" pitchFamily="66" charset="0"/>
              </a:rPr>
              <a:t>	The purpose of this phase is to:</a:t>
            </a:r>
          </a:p>
          <a:p>
            <a:pPr lvl="1" eaLnBrk="1" hangingPunct="1">
              <a:buFont typeface="Arial" charset="0"/>
              <a:buChar char="•"/>
            </a:pPr>
            <a:r>
              <a:rPr lang="en-GB" altLang="en-US" sz="2500" dirty="0" smtClean="0">
                <a:latin typeface="Comic Sans MS" pitchFamily="66" charset="0"/>
              </a:rPr>
              <a:t>teach more graphemes, most of which are made of two letters, for example, ‘</a:t>
            </a:r>
            <a:r>
              <a:rPr lang="en-GB" altLang="en-US" sz="2500" b="1" dirty="0" err="1" smtClean="0">
                <a:latin typeface="Comic Sans MS" pitchFamily="66" charset="0"/>
              </a:rPr>
              <a:t>oa</a:t>
            </a:r>
            <a:r>
              <a:rPr lang="en-GB" altLang="en-US" sz="2500" dirty="0" smtClean="0">
                <a:latin typeface="Comic Sans MS" pitchFamily="66" charset="0"/>
              </a:rPr>
              <a:t>’ as in </a:t>
            </a:r>
            <a:r>
              <a:rPr lang="en-GB" altLang="en-US" sz="2500" b="1" dirty="0" smtClean="0">
                <a:latin typeface="Comic Sans MS" pitchFamily="66" charset="0"/>
              </a:rPr>
              <a:t>boat</a:t>
            </a:r>
            <a:endParaRPr lang="en-GB" altLang="en-US" sz="2500" dirty="0" smtClean="0">
              <a:latin typeface="Comic Sans MS" pitchFamily="66" charset="0"/>
            </a:endParaRPr>
          </a:p>
          <a:p>
            <a:pPr lvl="1" eaLnBrk="1" hangingPunct="1">
              <a:buFont typeface="Arial" charset="0"/>
              <a:buChar char="•"/>
            </a:pPr>
            <a:r>
              <a:rPr lang="en-GB" altLang="en-US" sz="2500" dirty="0" smtClean="0">
                <a:latin typeface="Comic Sans MS" pitchFamily="66" charset="0"/>
              </a:rPr>
              <a:t>practise blending and segmenting a wider set of CVC words, for example, </a:t>
            </a:r>
            <a:r>
              <a:rPr lang="en-GB" altLang="en-US" sz="2500" b="1" dirty="0" smtClean="0">
                <a:latin typeface="Comic Sans MS" pitchFamily="66" charset="0"/>
              </a:rPr>
              <a:t>fizz</a:t>
            </a:r>
            <a:r>
              <a:rPr lang="en-GB" altLang="en-US" sz="2500" dirty="0" smtClean="0">
                <a:latin typeface="Comic Sans MS" pitchFamily="66" charset="0"/>
              </a:rPr>
              <a:t>, </a:t>
            </a:r>
            <a:r>
              <a:rPr lang="en-GB" altLang="en-US" sz="2500" b="1" dirty="0" smtClean="0">
                <a:latin typeface="Comic Sans MS" pitchFamily="66" charset="0"/>
              </a:rPr>
              <a:t>chip</a:t>
            </a:r>
            <a:r>
              <a:rPr lang="en-GB" altLang="en-US" sz="2500" dirty="0" smtClean="0">
                <a:latin typeface="Comic Sans MS" pitchFamily="66" charset="0"/>
              </a:rPr>
              <a:t>, </a:t>
            </a:r>
            <a:r>
              <a:rPr lang="en-GB" altLang="en-US" sz="2500" b="1" dirty="0" smtClean="0">
                <a:latin typeface="Comic Sans MS" pitchFamily="66" charset="0"/>
              </a:rPr>
              <a:t>sheep</a:t>
            </a:r>
            <a:r>
              <a:rPr lang="en-GB" altLang="en-US" sz="2500" dirty="0" smtClean="0">
                <a:latin typeface="Comic Sans MS" pitchFamily="66" charset="0"/>
              </a:rPr>
              <a:t>, </a:t>
            </a:r>
            <a:r>
              <a:rPr lang="en-GB" altLang="en-US" sz="2500" b="1" dirty="0" smtClean="0">
                <a:latin typeface="Comic Sans MS" pitchFamily="66" charset="0"/>
              </a:rPr>
              <a:t>light</a:t>
            </a:r>
            <a:endParaRPr lang="en-GB" altLang="en-US" sz="2500" dirty="0" smtClean="0">
              <a:latin typeface="Comic Sans MS" pitchFamily="66" charset="0"/>
            </a:endParaRPr>
          </a:p>
          <a:p>
            <a:pPr lvl="1" eaLnBrk="1" hangingPunct="1">
              <a:buFont typeface="Arial" charset="0"/>
              <a:buChar char="•"/>
            </a:pPr>
            <a:r>
              <a:rPr lang="en-GB" altLang="en-US" sz="2500" dirty="0" smtClean="0">
                <a:latin typeface="Comic Sans MS" pitchFamily="66" charset="0"/>
              </a:rPr>
              <a:t>learn all letter names and begin to form them correctly</a:t>
            </a:r>
          </a:p>
          <a:p>
            <a:pPr lvl="1" eaLnBrk="1" hangingPunct="1">
              <a:buFont typeface="Arial" charset="0"/>
              <a:buChar char="•"/>
            </a:pPr>
            <a:r>
              <a:rPr lang="en-GB" altLang="en-US" sz="2500" dirty="0" smtClean="0">
                <a:latin typeface="Comic Sans MS" pitchFamily="66" charset="0"/>
              </a:rPr>
              <a:t>read more tricky words and begin to spell some of them</a:t>
            </a:r>
          </a:p>
          <a:p>
            <a:pPr lvl="1" eaLnBrk="1" hangingPunct="1">
              <a:buFont typeface="Arial" charset="0"/>
              <a:buChar char="•"/>
            </a:pPr>
            <a:r>
              <a:rPr lang="en-GB" altLang="en-US" sz="2500" dirty="0" smtClean="0">
                <a:latin typeface="Comic Sans MS" pitchFamily="66" charset="0"/>
              </a:rPr>
              <a:t>read and write words in phrases and sentences</a:t>
            </a:r>
            <a:r>
              <a:rPr lang="en-GB" altLang="en-US" sz="2100" dirty="0" smtClean="0">
                <a:latin typeface="Comic Sans MS" pitchFamily="66" charset="0"/>
              </a:rPr>
              <a:t>.</a:t>
            </a:r>
          </a:p>
          <a:p>
            <a:pPr eaLnBrk="1" hangingPunct="1">
              <a:buFont typeface="Arial" charset="0"/>
              <a:buNone/>
            </a:pPr>
            <a:r>
              <a:rPr lang="en-GB" altLang="en-US" sz="2500" dirty="0" smtClean="0">
                <a:latin typeface="Comic Sans MS" pitchFamily="66" charset="0"/>
              </a:rPr>
              <a:t> </a:t>
            </a:r>
          </a:p>
        </p:txBody>
      </p:sp>
    </p:spTree>
    <p:extLst>
      <p:ext uri="{BB962C8B-B14F-4D97-AF65-F5344CB8AC3E}">
        <p14:creationId xmlns:p14="http://schemas.microsoft.com/office/powerpoint/2010/main" val="501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dirty="0" smtClean="0">
                <a:latin typeface="Comic Sans MS" pitchFamily="66" charset="0"/>
              </a:rPr>
              <a:t>Phase 3</a:t>
            </a:r>
          </a:p>
        </p:txBody>
      </p:sp>
      <p:sp>
        <p:nvSpPr>
          <p:cNvPr id="12291" name="Content Placeholder 2"/>
          <p:cNvSpPr>
            <a:spLocks noGrp="1"/>
          </p:cNvSpPr>
          <p:nvPr>
            <p:ph idx="1"/>
          </p:nvPr>
        </p:nvSpPr>
        <p:spPr>
          <a:xfrm>
            <a:off x="457200" y="1285875"/>
            <a:ext cx="8229600" cy="5214938"/>
          </a:xfrm>
        </p:spPr>
        <p:txBody>
          <a:bodyPr/>
          <a:lstStyle/>
          <a:p>
            <a:pPr eaLnBrk="1" hangingPunct="1"/>
            <a:r>
              <a:rPr lang="en-GB" altLang="en-US" sz="2500" b="1" dirty="0" smtClean="0">
                <a:latin typeface="Comic Sans MS" pitchFamily="66" charset="0"/>
              </a:rPr>
              <a:t>CVC words containing graphemes made of two or more letters</a:t>
            </a:r>
          </a:p>
          <a:p>
            <a:pPr eaLnBrk="1" hangingPunct="1"/>
            <a:r>
              <a:rPr lang="en-GB" altLang="en-US" sz="2500" dirty="0" smtClean="0">
                <a:latin typeface="Comic Sans MS" pitchFamily="66" charset="0"/>
              </a:rPr>
              <a:t>Here are some examples of words your children will be reading:</a:t>
            </a:r>
            <a:r>
              <a:rPr lang="en-GB" altLang="en-US" sz="2500" b="1" dirty="0" smtClean="0">
                <a:latin typeface="Comic Sans MS" pitchFamily="66" charset="0"/>
              </a:rPr>
              <a:t> tail</a:t>
            </a:r>
            <a:r>
              <a:rPr lang="en-GB" altLang="en-US" sz="2500" dirty="0" smtClean="0">
                <a:latin typeface="Comic Sans MS" pitchFamily="66" charset="0"/>
              </a:rPr>
              <a:t>,</a:t>
            </a:r>
            <a:r>
              <a:rPr lang="en-GB" altLang="en-US" sz="2500" b="1" dirty="0" smtClean="0">
                <a:latin typeface="Comic Sans MS" pitchFamily="66" charset="0"/>
              </a:rPr>
              <a:t> week</a:t>
            </a:r>
            <a:r>
              <a:rPr lang="en-GB" altLang="en-US" sz="2500" dirty="0" smtClean="0">
                <a:latin typeface="Comic Sans MS" pitchFamily="66" charset="0"/>
              </a:rPr>
              <a:t>,</a:t>
            </a:r>
            <a:r>
              <a:rPr lang="en-GB" altLang="en-US" sz="2500" b="1" dirty="0" smtClean="0">
                <a:latin typeface="Comic Sans MS" pitchFamily="66" charset="0"/>
              </a:rPr>
              <a:t> right</a:t>
            </a:r>
            <a:r>
              <a:rPr lang="en-GB" altLang="en-US" sz="2500" dirty="0" smtClean="0">
                <a:latin typeface="Comic Sans MS" pitchFamily="66" charset="0"/>
              </a:rPr>
              <a:t>,</a:t>
            </a:r>
            <a:r>
              <a:rPr lang="en-GB" altLang="en-US" sz="2500" b="1" dirty="0" smtClean="0">
                <a:latin typeface="Comic Sans MS" pitchFamily="66" charset="0"/>
              </a:rPr>
              <a:t> soap</a:t>
            </a:r>
            <a:r>
              <a:rPr lang="en-GB" altLang="en-US" sz="2500" dirty="0" smtClean="0">
                <a:latin typeface="Comic Sans MS" pitchFamily="66" charset="0"/>
              </a:rPr>
              <a:t>,</a:t>
            </a:r>
            <a:r>
              <a:rPr lang="en-GB" altLang="en-US" sz="2500" b="1" dirty="0" smtClean="0">
                <a:latin typeface="Comic Sans MS" pitchFamily="66" charset="0"/>
              </a:rPr>
              <a:t> food</a:t>
            </a:r>
            <a:r>
              <a:rPr lang="en-GB" altLang="en-US" sz="2500" dirty="0" smtClean="0">
                <a:latin typeface="Comic Sans MS" pitchFamily="66" charset="0"/>
              </a:rPr>
              <a:t>,</a:t>
            </a:r>
            <a:r>
              <a:rPr lang="en-GB" altLang="en-US" sz="2500" b="1" dirty="0" smtClean="0">
                <a:latin typeface="Comic Sans MS" pitchFamily="66" charset="0"/>
              </a:rPr>
              <a:t> park</a:t>
            </a:r>
            <a:r>
              <a:rPr lang="en-GB" altLang="en-US" sz="2500" dirty="0" smtClean="0">
                <a:latin typeface="Comic Sans MS" pitchFamily="66" charset="0"/>
              </a:rPr>
              <a:t>,</a:t>
            </a:r>
            <a:r>
              <a:rPr lang="en-GB" altLang="en-US" sz="2500" b="1" dirty="0" smtClean="0">
                <a:latin typeface="Comic Sans MS" pitchFamily="66" charset="0"/>
              </a:rPr>
              <a:t> burn</a:t>
            </a:r>
            <a:r>
              <a:rPr lang="en-GB" altLang="en-US" sz="2500" dirty="0" smtClean="0">
                <a:latin typeface="Comic Sans MS" pitchFamily="66" charset="0"/>
              </a:rPr>
              <a:t>,</a:t>
            </a:r>
            <a:r>
              <a:rPr lang="en-GB" altLang="en-US" sz="2500" b="1" dirty="0" smtClean="0">
                <a:latin typeface="Comic Sans MS" pitchFamily="66" charset="0"/>
              </a:rPr>
              <a:t> cord</a:t>
            </a:r>
            <a:r>
              <a:rPr lang="en-GB" altLang="en-US" sz="2500" dirty="0" smtClean="0">
                <a:latin typeface="Comic Sans MS" pitchFamily="66" charset="0"/>
              </a:rPr>
              <a:t>,</a:t>
            </a:r>
            <a:r>
              <a:rPr lang="en-GB" altLang="en-US" sz="2500" b="1" dirty="0" smtClean="0">
                <a:latin typeface="Comic Sans MS" pitchFamily="66" charset="0"/>
              </a:rPr>
              <a:t> town</a:t>
            </a:r>
            <a:r>
              <a:rPr lang="en-GB" altLang="en-US" sz="2500" dirty="0" smtClean="0">
                <a:latin typeface="Comic Sans MS" pitchFamily="66" charset="0"/>
              </a:rPr>
              <a:t>,</a:t>
            </a:r>
            <a:r>
              <a:rPr lang="en-GB" altLang="en-US" sz="2500" b="1" dirty="0" smtClean="0">
                <a:latin typeface="Comic Sans MS" pitchFamily="66" charset="0"/>
              </a:rPr>
              <a:t> soil</a:t>
            </a:r>
            <a:endParaRPr lang="en-GB" altLang="en-US" sz="2500" dirty="0" smtClean="0">
              <a:latin typeface="Comic Sans MS" pitchFamily="66" charset="0"/>
            </a:endParaRPr>
          </a:p>
          <a:p>
            <a:pPr eaLnBrk="1" hangingPunct="1"/>
            <a:r>
              <a:rPr lang="en-GB" altLang="en-US" sz="2500" dirty="0" smtClean="0">
                <a:latin typeface="Comic Sans MS" pitchFamily="66" charset="0"/>
              </a:rPr>
              <a:t>Their confidence from the daily experience of practising and applying their phonic knowledge to reading and writing is really paying off!</a:t>
            </a:r>
          </a:p>
          <a:p>
            <a:pPr eaLnBrk="1" hangingPunct="1"/>
            <a:r>
              <a:rPr lang="en-GB" altLang="en-US" sz="2500" b="1" dirty="0" smtClean="0">
                <a:latin typeface="Comic Sans MS" pitchFamily="66" charset="0"/>
              </a:rPr>
              <a:t>Tricky words</a:t>
            </a:r>
          </a:p>
          <a:p>
            <a:pPr eaLnBrk="1" hangingPunct="1"/>
            <a:r>
              <a:rPr lang="en-GB" altLang="en-US" sz="2500" dirty="0" smtClean="0">
                <a:latin typeface="Comic Sans MS" pitchFamily="66" charset="0"/>
              </a:rPr>
              <a:t>The number of tricky words is growing. These are so important for reading and spelling: </a:t>
            </a:r>
            <a:r>
              <a:rPr lang="en-GB" altLang="en-US" sz="2500" b="1" dirty="0" smtClean="0">
                <a:latin typeface="Comic Sans MS" pitchFamily="66" charset="0"/>
              </a:rPr>
              <a:t>he</a:t>
            </a:r>
            <a:r>
              <a:rPr lang="en-GB" altLang="en-US" sz="2500" dirty="0" smtClean="0">
                <a:latin typeface="Comic Sans MS" pitchFamily="66" charset="0"/>
              </a:rPr>
              <a:t>,</a:t>
            </a:r>
            <a:r>
              <a:rPr lang="en-GB" altLang="en-US" sz="2500" b="1" dirty="0" smtClean="0">
                <a:latin typeface="Comic Sans MS" pitchFamily="66" charset="0"/>
              </a:rPr>
              <a:t> she</a:t>
            </a:r>
            <a:r>
              <a:rPr lang="en-GB" altLang="en-US" sz="2500" dirty="0" smtClean="0">
                <a:latin typeface="Comic Sans MS" pitchFamily="66" charset="0"/>
              </a:rPr>
              <a:t>,</a:t>
            </a:r>
            <a:r>
              <a:rPr lang="en-GB" altLang="en-US" sz="2500" b="1" dirty="0" smtClean="0">
                <a:latin typeface="Comic Sans MS" pitchFamily="66" charset="0"/>
              </a:rPr>
              <a:t> we</a:t>
            </a:r>
            <a:r>
              <a:rPr lang="en-GB" altLang="en-US" sz="2500" dirty="0" smtClean="0">
                <a:latin typeface="Comic Sans MS" pitchFamily="66" charset="0"/>
              </a:rPr>
              <a:t>,</a:t>
            </a:r>
            <a:r>
              <a:rPr lang="en-GB" altLang="en-US" sz="2500" b="1" dirty="0" smtClean="0">
                <a:latin typeface="Comic Sans MS" pitchFamily="66" charset="0"/>
              </a:rPr>
              <a:t> me</a:t>
            </a:r>
            <a:r>
              <a:rPr lang="en-GB" altLang="en-US" sz="2500" dirty="0" smtClean="0">
                <a:latin typeface="Comic Sans MS" pitchFamily="66" charset="0"/>
              </a:rPr>
              <a:t>,</a:t>
            </a:r>
            <a:r>
              <a:rPr lang="en-GB" altLang="en-US" sz="2500" b="1" dirty="0" smtClean="0">
                <a:latin typeface="Comic Sans MS" pitchFamily="66" charset="0"/>
              </a:rPr>
              <a:t> be</a:t>
            </a:r>
            <a:r>
              <a:rPr lang="en-GB" altLang="en-US" sz="2500" dirty="0" smtClean="0">
                <a:latin typeface="Comic Sans MS" pitchFamily="66" charset="0"/>
              </a:rPr>
              <a:t>,</a:t>
            </a:r>
            <a:r>
              <a:rPr lang="en-GB" altLang="en-US" sz="2500" b="1" dirty="0" smtClean="0">
                <a:latin typeface="Comic Sans MS" pitchFamily="66" charset="0"/>
              </a:rPr>
              <a:t> was</a:t>
            </a:r>
            <a:r>
              <a:rPr lang="en-GB" altLang="en-US" sz="2500" dirty="0" smtClean="0">
                <a:latin typeface="Comic Sans MS" pitchFamily="66" charset="0"/>
              </a:rPr>
              <a:t>,</a:t>
            </a:r>
            <a:r>
              <a:rPr lang="en-GB" altLang="en-US" sz="2500" b="1" dirty="0" smtClean="0">
                <a:latin typeface="Comic Sans MS" pitchFamily="66" charset="0"/>
              </a:rPr>
              <a:t> my</a:t>
            </a:r>
            <a:r>
              <a:rPr lang="en-GB" altLang="en-US" sz="2500" dirty="0" smtClean="0">
                <a:latin typeface="Comic Sans MS" pitchFamily="66" charset="0"/>
              </a:rPr>
              <a:t>,</a:t>
            </a:r>
            <a:r>
              <a:rPr lang="en-GB" altLang="en-US" sz="2500" b="1" dirty="0" smtClean="0">
                <a:latin typeface="Comic Sans MS" pitchFamily="66" charset="0"/>
              </a:rPr>
              <a:t> you</a:t>
            </a:r>
            <a:r>
              <a:rPr lang="en-GB" altLang="en-US" sz="2500" dirty="0" smtClean="0">
                <a:latin typeface="Comic Sans MS" pitchFamily="66" charset="0"/>
              </a:rPr>
              <a:t>,</a:t>
            </a:r>
            <a:r>
              <a:rPr lang="en-GB" altLang="en-US" sz="2500" b="1" dirty="0" smtClean="0">
                <a:latin typeface="Comic Sans MS" pitchFamily="66" charset="0"/>
              </a:rPr>
              <a:t> her</a:t>
            </a:r>
            <a:r>
              <a:rPr lang="en-GB" altLang="en-US" sz="2500" dirty="0" smtClean="0">
                <a:latin typeface="Comic Sans MS" pitchFamily="66" charset="0"/>
              </a:rPr>
              <a:t>,</a:t>
            </a:r>
            <a:r>
              <a:rPr lang="en-GB" altLang="en-US" sz="2500" b="1" dirty="0" smtClean="0">
                <a:latin typeface="Comic Sans MS" pitchFamily="66" charset="0"/>
              </a:rPr>
              <a:t> they</a:t>
            </a:r>
            <a:r>
              <a:rPr lang="en-GB" altLang="en-US" sz="2500" dirty="0" smtClean="0">
                <a:latin typeface="Comic Sans MS" pitchFamily="66" charset="0"/>
              </a:rPr>
              <a:t>, </a:t>
            </a:r>
            <a:r>
              <a:rPr lang="en-GB" altLang="en-US" sz="2500" b="1" dirty="0" smtClean="0">
                <a:latin typeface="Comic Sans MS" pitchFamily="66" charset="0"/>
              </a:rPr>
              <a:t>all</a:t>
            </a:r>
            <a:r>
              <a:rPr lang="en-GB" altLang="en-US" sz="2500" dirty="0" smtClean="0">
                <a:latin typeface="Comic Sans MS" pitchFamily="66" charset="0"/>
              </a:rPr>
              <a:t>.</a:t>
            </a:r>
          </a:p>
          <a:p>
            <a:pPr eaLnBrk="1" hangingPunct="1"/>
            <a:endParaRPr lang="en-GB" altLang="en-US" dirty="0" smtClean="0">
              <a:latin typeface="Comic Sans MS" pitchFamily="66" charset="0"/>
            </a:endParaRPr>
          </a:p>
        </p:txBody>
      </p:sp>
    </p:spTree>
    <p:extLst>
      <p:ext uri="{BB962C8B-B14F-4D97-AF65-F5344CB8AC3E}">
        <p14:creationId xmlns:p14="http://schemas.microsoft.com/office/powerpoint/2010/main" val="423312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2800319"/>
              </p:ext>
            </p:extLst>
          </p:nvPr>
        </p:nvGraphicFramePr>
        <p:xfrm>
          <a:off x="1285875" y="571500"/>
          <a:ext cx="6715177" cy="5500726"/>
        </p:xfrm>
        <a:graphic>
          <a:graphicData uri="http://schemas.openxmlformats.org/drawingml/2006/table">
            <a:tbl>
              <a:tblPr firstRow="1" bandRow="1">
                <a:tableStyleId>{2D5ABB26-0587-4C30-8999-92F81FD0307C}</a:tableStyleId>
              </a:tblPr>
              <a:tblGrid>
                <a:gridCol w="959311"/>
                <a:gridCol w="959311"/>
                <a:gridCol w="959311"/>
                <a:gridCol w="959311"/>
                <a:gridCol w="959311"/>
                <a:gridCol w="959311"/>
                <a:gridCol w="959311"/>
              </a:tblGrid>
              <a:tr h="785818">
                <a:tc gridSpan="7">
                  <a:txBody>
                    <a:bodyPr/>
                    <a:lstStyle/>
                    <a:p>
                      <a:pPr algn="l"/>
                      <a:r>
                        <a:rPr lang="en-GB" sz="4400" b="1" dirty="0" smtClean="0">
                          <a:solidFill>
                            <a:schemeClr val="tx1"/>
                          </a:solidFill>
                          <a:effectLst>
                            <a:outerShdw blurRad="38100" dist="38100" dir="2700000" algn="tl">
                              <a:srgbClr val="000000">
                                <a:alpha val="43137"/>
                              </a:srgbClr>
                            </a:outerShdw>
                          </a:effectLst>
                          <a:latin typeface="Comic Sans MS" pitchFamily="66" charset="0"/>
                        </a:rPr>
                        <a:t>Phase 3</a:t>
                      </a:r>
                      <a:endParaRPr lang="en-GB" sz="4400" b="1" dirty="0">
                        <a:solidFill>
                          <a:schemeClr val="tx1"/>
                        </a:solidFill>
                        <a:effectLst>
                          <a:outerShdw blurRad="38100" dist="38100" dir="2700000" algn="tl">
                            <a:srgbClr val="000000">
                              <a:alpha val="43137"/>
                            </a:srgbClr>
                          </a:outerShdw>
                        </a:effectLst>
                        <a:latin typeface="Comic Sans MS" pitchFamily="66" charset="0"/>
                      </a:endParaRPr>
                    </a:p>
                  </a:txBody>
                  <a:tcPr/>
                </a:tc>
                <a:tc hMerge="1">
                  <a:txBody>
                    <a:bodyPr/>
                    <a:lstStyle/>
                    <a:p>
                      <a:endParaRPr lang="en-GB" sz="4400" b="1" dirty="0">
                        <a:latin typeface="Comic Sans MS" pitchFamily="66"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85818">
                <a:tc>
                  <a:txBody>
                    <a:bodyPr/>
                    <a:lstStyle/>
                    <a:p>
                      <a:pPr algn="ctr"/>
                      <a:r>
                        <a:rPr lang="en-GB" sz="4400" b="1" dirty="0" smtClean="0">
                          <a:latin typeface="Comic Sans MS" pitchFamily="66" charset="0"/>
                        </a:rPr>
                        <a:t>j</a:t>
                      </a:r>
                      <a:endParaRPr lang="en-GB" sz="4400" b="1" dirty="0">
                        <a:latin typeface="Comic Sans MS" pitchFamily="66" charset="0"/>
                      </a:endParaRPr>
                    </a:p>
                  </a:txBody>
                  <a:tcPr/>
                </a:tc>
                <a:tc>
                  <a:txBody>
                    <a:bodyPr/>
                    <a:lstStyle/>
                    <a:p>
                      <a:pPr algn="ctr"/>
                      <a:r>
                        <a:rPr lang="en-GB" sz="4400" b="1" dirty="0" smtClean="0">
                          <a:latin typeface="Comic Sans MS" pitchFamily="66" charset="0"/>
                        </a:rPr>
                        <a:t>v</a:t>
                      </a:r>
                      <a:endParaRPr lang="en-GB" sz="4400" b="1" dirty="0">
                        <a:latin typeface="Comic Sans MS" pitchFamily="66" charset="0"/>
                      </a:endParaRPr>
                    </a:p>
                  </a:txBody>
                  <a:tcPr/>
                </a:tc>
                <a:tc>
                  <a:txBody>
                    <a:bodyPr/>
                    <a:lstStyle/>
                    <a:p>
                      <a:pPr algn="ctr"/>
                      <a:r>
                        <a:rPr lang="en-GB" sz="4400" b="1" dirty="0" smtClean="0">
                          <a:latin typeface="Comic Sans MS" pitchFamily="66" charset="0"/>
                        </a:rPr>
                        <a:t>w</a:t>
                      </a:r>
                      <a:endParaRPr lang="en-GB" sz="4400" b="1" dirty="0">
                        <a:latin typeface="Comic Sans MS" pitchFamily="66" charset="0"/>
                      </a:endParaRPr>
                    </a:p>
                  </a:txBody>
                  <a:tcPr/>
                </a:tc>
                <a:tc>
                  <a:txBody>
                    <a:bodyPr/>
                    <a:lstStyle/>
                    <a:p>
                      <a:pPr algn="ctr"/>
                      <a:r>
                        <a:rPr lang="en-GB" sz="4400" b="1" dirty="0" smtClean="0">
                          <a:latin typeface="Comic Sans MS" pitchFamily="66" charset="0"/>
                        </a:rPr>
                        <a:t>x</a:t>
                      </a: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r>
              <a:tr h="785818">
                <a:tc>
                  <a:txBody>
                    <a:bodyPr/>
                    <a:lstStyle/>
                    <a:p>
                      <a:pPr algn="ctr"/>
                      <a:r>
                        <a:rPr lang="en-GB" sz="4400" b="1" dirty="0" smtClean="0">
                          <a:latin typeface="Comic Sans MS" pitchFamily="66" charset="0"/>
                        </a:rPr>
                        <a:t>y</a:t>
                      </a:r>
                      <a:endParaRPr lang="en-GB" sz="4400" b="1" dirty="0">
                        <a:latin typeface="Comic Sans MS" pitchFamily="66" charset="0"/>
                      </a:endParaRPr>
                    </a:p>
                  </a:txBody>
                  <a:tcPr/>
                </a:tc>
                <a:tc>
                  <a:txBody>
                    <a:bodyPr/>
                    <a:lstStyle/>
                    <a:p>
                      <a:pPr algn="ctr"/>
                      <a:r>
                        <a:rPr lang="en-GB" sz="4400" b="1" dirty="0" smtClean="0">
                          <a:latin typeface="Comic Sans MS" pitchFamily="66" charset="0"/>
                        </a:rPr>
                        <a:t>z</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zz</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qu</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ch</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sh</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th</a:t>
                      </a:r>
                      <a:endParaRPr lang="en-GB" sz="4400" b="1" dirty="0">
                        <a:latin typeface="Comic Sans MS" pitchFamily="66" charset="0"/>
                      </a:endParaRPr>
                    </a:p>
                  </a:txBody>
                  <a:tcPr/>
                </a:tc>
              </a:tr>
              <a:tr h="785818">
                <a:tc>
                  <a:txBody>
                    <a:bodyPr/>
                    <a:lstStyle/>
                    <a:p>
                      <a:pPr algn="ctr"/>
                      <a:r>
                        <a:rPr lang="en-GB" sz="4400" b="1" dirty="0" smtClean="0">
                          <a:latin typeface="Comic Sans MS" pitchFamily="66" charset="0"/>
                        </a:rPr>
                        <a:t>ng</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ai</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ee</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igh</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oa</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oo</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ar</a:t>
                      </a:r>
                      <a:endParaRPr lang="en-GB" sz="4400" b="1" dirty="0">
                        <a:latin typeface="Comic Sans MS" pitchFamily="66" charset="0"/>
                      </a:endParaRPr>
                    </a:p>
                  </a:txBody>
                  <a:tcPr/>
                </a:tc>
              </a:tr>
              <a:tr h="785818">
                <a:tc>
                  <a:txBody>
                    <a:bodyPr/>
                    <a:lstStyle/>
                    <a:p>
                      <a:pPr algn="ctr"/>
                      <a:r>
                        <a:rPr lang="en-GB" sz="4400" b="1" dirty="0" smtClean="0">
                          <a:latin typeface="Comic Sans MS" pitchFamily="66" charset="0"/>
                        </a:rPr>
                        <a:t>or</a:t>
                      </a:r>
                      <a:endParaRPr lang="en-GB" sz="4400" b="1" dirty="0">
                        <a:latin typeface="Comic Sans MS" pitchFamily="66" charset="0"/>
                      </a:endParaRPr>
                    </a:p>
                  </a:txBody>
                  <a:tcPr/>
                </a:tc>
                <a:tc>
                  <a:txBody>
                    <a:bodyPr/>
                    <a:lstStyle/>
                    <a:p>
                      <a:pPr algn="ctr"/>
                      <a:r>
                        <a:rPr lang="en-GB" sz="4400" b="1" dirty="0" err="1" smtClean="0">
                          <a:latin typeface="Comic Sans MS" pitchFamily="66" charset="0"/>
                        </a:rPr>
                        <a:t>ur</a:t>
                      </a:r>
                      <a:endParaRPr lang="en-GB" sz="4400" b="1" dirty="0">
                        <a:latin typeface="Comic Sans MS" pitchFamily="66" charset="0"/>
                      </a:endParaRPr>
                    </a:p>
                  </a:txBody>
                  <a:tcPr/>
                </a:tc>
                <a:tc>
                  <a:txBody>
                    <a:bodyPr/>
                    <a:lstStyle/>
                    <a:p>
                      <a:pPr algn="ctr"/>
                      <a:r>
                        <a:rPr lang="en-GB" sz="4400" b="1" dirty="0" smtClean="0">
                          <a:latin typeface="Comic Sans MS" pitchFamily="66" charset="0"/>
                        </a:rPr>
                        <a:t>ow</a:t>
                      </a:r>
                      <a:endParaRPr lang="en-GB" sz="4400" b="1" dirty="0">
                        <a:latin typeface="Comic Sans MS" pitchFamily="66" charset="0"/>
                      </a:endParaRPr>
                    </a:p>
                  </a:txBody>
                  <a:tcPr/>
                </a:tc>
                <a:tc>
                  <a:txBody>
                    <a:bodyPr/>
                    <a:lstStyle/>
                    <a:p>
                      <a:pPr algn="ctr"/>
                      <a:r>
                        <a:rPr lang="en-GB" sz="4400" b="1" dirty="0" smtClean="0">
                          <a:latin typeface="Comic Sans MS" pitchFamily="66" charset="0"/>
                        </a:rPr>
                        <a:t>oi</a:t>
                      </a: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r>
              <a:tr h="785818">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r>
              <a:tr h="78581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c>
                  <a:txBody>
                    <a:bodyPr/>
                    <a:lstStyle/>
                    <a:p>
                      <a:pPr algn="ctr"/>
                      <a:endParaRPr lang="en-GB" sz="4400" b="1" dirty="0">
                        <a:latin typeface="Comic Sans MS" pitchFamily="66" charset="0"/>
                      </a:endParaRPr>
                    </a:p>
                  </a:txBody>
                  <a:tcPr/>
                </a:tc>
              </a:tr>
            </a:tbl>
          </a:graphicData>
        </a:graphic>
      </p:graphicFrame>
      <p:sp>
        <p:nvSpPr>
          <p:cNvPr id="3" name="TextBox 2"/>
          <p:cNvSpPr txBox="1"/>
          <p:nvPr/>
        </p:nvSpPr>
        <p:spPr>
          <a:xfrm>
            <a:off x="1403648" y="4365104"/>
            <a:ext cx="4608512" cy="769441"/>
          </a:xfrm>
          <a:prstGeom prst="rect">
            <a:avLst/>
          </a:prstGeom>
          <a:noFill/>
        </p:spPr>
        <p:txBody>
          <a:bodyPr wrap="square" rtlCol="0">
            <a:spAutoFit/>
          </a:bodyPr>
          <a:lstStyle/>
          <a:p>
            <a:r>
              <a:rPr lang="en-GB" sz="4400" b="1" dirty="0" smtClean="0">
                <a:latin typeface="Comic Sans MS" pitchFamily="66" charset="0"/>
              </a:rPr>
              <a:t>ear air </a:t>
            </a:r>
            <a:r>
              <a:rPr lang="en-GB" sz="4400" b="1" dirty="0" err="1" smtClean="0">
                <a:latin typeface="Comic Sans MS" pitchFamily="66" charset="0"/>
              </a:rPr>
              <a:t>ure</a:t>
            </a:r>
            <a:r>
              <a:rPr lang="en-GB" sz="4400" b="1" dirty="0" smtClean="0">
                <a:latin typeface="Comic Sans MS" pitchFamily="66" charset="0"/>
              </a:rPr>
              <a:t> </a:t>
            </a:r>
            <a:r>
              <a:rPr lang="en-GB" sz="4400" b="1" dirty="0" err="1" smtClean="0">
                <a:latin typeface="Comic Sans MS" pitchFamily="66" charset="0"/>
              </a:rPr>
              <a:t>er</a:t>
            </a:r>
            <a:endParaRPr lang="en-GB"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dirty="0" smtClean="0">
                <a:latin typeface="Comic Sans MS" pitchFamily="66" charset="0"/>
              </a:rPr>
              <a:t>Phase 4  </a:t>
            </a:r>
          </a:p>
        </p:txBody>
      </p:sp>
      <p:sp>
        <p:nvSpPr>
          <p:cNvPr id="3" name="Content Placeholder 2"/>
          <p:cNvSpPr>
            <a:spLocks noGrp="1"/>
          </p:cNvSpPr>
          <p:nvPr>
            <p:ph idx="1"/>
          </p:nvPr>
        </p:nvSpPr>
        <p:spPr>
          <a:xfrm>
            <a:off x="467544" y="1484784"/>
            <a:ext cx="8229600" cy="4911725"/>
          </a:xfrm>
        </p:spPr>
        <p:txBody>
          <a:bodyPr rtlCol="0">
            <a:normAutofit fontScale="62500" lnSpcReduction="20000"/>
          </a:bodyPr>
          <a:lstStyle/>
          <a:p>
            <a:pPr eaLnBrk="1" fontAlgn="auto" hangingPunct="1">
              <a:spcAft>
                <a:spcPts val="0"/>
              </a:spcAft>
              <a:buFont typeface="Arial" pitchFamily="34" charset="0"/>
              <a:buChar char="•"/>
              <a:defRPr/>
            </a:pPr>
            <a:r>
              <a:rPr lang="en-GB" sz="4000" dirty="0" smtClean="0">
                <a:latin typeface="Comic Sans MS" pitchFamily="66" charset="0"/>
              </a:rPr>
              <a:t>Children continue to practise previously learned graphemes and phonemes and learn how to read and write:</a:t>
            </a:r>
          </a:p>
          <a:p>
            <a:pPr eaLnBrk="1" fontAlgn="auto" hangingPunct="1">
              <a:spcAft>
                <a:spcPts val="0"/>
              </a:spcAft>
              <a:buFont typeface="Arial" pitchFamily="34" charset="0"/>
              <a:buChar char="•"/>
              <a:defRPr/>
            </a:pPr>
            <a:r>
              <a:rPr lang="en-GB" sz="4000" b="1" dirty="0" smtClean="0">
                <a:latin typeface="Comic Sans MS" pitchFamily="66" charset="0"/>
              </a:rPr>
              <a:t>CVCC </a:t>
            </a:r>
            <a:r>
              <a:rPr lang="en-GB" sz="4000" dirty="0" smtClean="0">
                <a:latin typeface="Comic Sans MS" pitchFamily="66" charset="0"/>
              </a:rPr>
              <a:t>words: </a:t>
            </a:r>
            <a:r>
              <a:rPr lang="en-GB" sz="4000" b="1" dirty="0" smtClean="0">
                <a:latin typeface="Comic Sans MS" pitchFamily="66" charset="0"/>
              </a:rPr>
              <a:t>tent, damp, toast, chimp</a:t>
            </a:r>
            <a:endParaRPr lang="en-GB" sz="4000" dirty="0" smtClean="0">
              <a:latin typeface="Comic Sans MS" pitchFamily="66" charset="0"/>
            </a:endParaRPr>
          </a:p>
          <a:p>
            <a:pPr eaLnBrk="1" fontAlgn="auto" hangingPunct="1">
              <a:spcAft>
                <a:spcPts val="0"/>
              </a:spcAft>
              <a:buFont typeface="Arial" pitchFamily="34" charset="0"/>
              <a:buChar char="•"/>
              <a:defRPr/>
            </a:pPr>
            <a:r>
              <a:rPr lang="en-GB" sz="4000" dirty="0" smtClean="0">
                <a:latin typeface="Comic Sans MS" pitchFamily="66" charset="0"/>
              </a:rPr>
              <a:t>For example, in the word</a:t>
            </a:r>
            <a:r>
              <a:rPr lang="en-GB" sz="4000" b="1" dirty="0" smtClean="0">
                <a:latin typeface="Comic Sans MS" pitchFamily="66" charset="0"/>
              </a:rPr>
              <a:t> ‘toast’, t = consonant,  </a:t>
            </a:r>
            <a:r>
              <a:rPr lang="en-GB" sz="4000" b="1" dirty="0" err="1" smtClean="0">
                <a:latin typeface="Comic Sans MS" pitchFamily="66" charset="0"/>
              </a:rPr>
              <a:t>oa</a:t>
            </a:r>
            <a:r>
              <a:rPr lang="en-GB" sz="4000" b="1" dirty="0" smtClean="0">
                <a:latin typeface="Comic Sans MS" pitchFamily="66" charset="0"/>
              </a:rPr>
              <a:t> = vowel,  s = consonant,  t = consonant.</a:t>
            </a:r>
            <a:endParaRPr lang="en-GB" sz="4000" dirty="0" smtClean="0">
              <a:latin typeface="Comic Sans MS" pitchFamily="66" charset="0"/>
            </a:endParaRPr>
          </a:p>
          <a:p>
            <a:pPr eaLnBrk="1" fontAlgn="auto" hangingPunct="1">
              <a:spcAft>
                <a:spcPts val="0"/>
              </a:spcAft>
              <a:buFont typeface="Arial" pitchFamily="34" charset="0"/>
              <a:buChar char="•"/>
              <a:defRPr/>
            </a:pPr>
            <a:r>
              <a:rPr lang="en-GB" sz="4000" dirty="0" smtClean="0">
                <a:latin typeface="Comic Sans MS" pitchFamily="66" charset="0"/>
              </a:rPr>
              <a:t>and </a:t>
            </a:r>
            <a:r>
              <a:rPr lang="en-GB" sz="4000" b="1" dirty="0" smtClean="0">
                <a:latin typeface="Comic Sans MS" pitchFamily="66" charset="0"/>
              </a:rPr>
              <a:t>CCVC</a:t>
            </a:r>
            <a:r>
              <a:rPr lang="en-GB" sz="4000" dirty="0" smtClean="0">
                <a:latin typeface="Comic Sans MS" pitchFamily="66" charset="0"/>
              </a:rPr>
              <a:t> words: </a:t>
            </a:r>
            <a:r>
              <a:rPr lang="en-GB" sz="4000" b="1" dirty="0" smtClean="0">
                <a:latin typeface="Comic Sans MS" pitchFamily="66" charset="0"/>
              </a:rPr>
              <a:t>swim, plum, sport, cream, spoon</a:t>
            </a:r>
            <a:endParaRPr lang="en-GB" sz="4000" dirty="0" smtClean="0">
              <a:latin typeface="Comic Sans MS" pitchFamily="66" charset="0"/>
            </a:endParaRPr>
          </a:p>
          <a:p>
            <a:pPr eaLnBrk="1" fontAlgn="auto" hangingPunct="1">
              <a:spcAft>
                <a:spcPts val="0"/>
              </a:spcAft>
              <a:buFont typeface="Arial" pitchFamily="34" charset="0"/>
              <a:buChar char="•"/>
              <a:defRPr/>
            </a:pPr>
            <a:r>
              <a:rPr lang="en-GB" sz="4000" dirty="0" smtClean="0">
                <a:latin typeface="Comic Sans MS" pitchFamily="66" charset="0"/>
              </a:rPr>
              <a:t>For example, in the word</a:t>
            </a:r>
            <a:r>
              <a:rPr lang="en-GB" sz="4000" b="1" dirty="0" smtClean="0">
                <a:latin typeface="Comic Sans MS" pitchFamily="66" charset="0"/>
              </a:rPr>
              <a:t> ‘cream’, c = consonant, r = consonant, ea = vowel, m = consonant.</a:t>
            </a:r>
            <a:endParaRPr lang="en-GB" sz="4000" dirty="0" smtClean="0">
              <a:latin typeface="Comic Sans MS" pitchFamily="66" charset="0"/>
            </a:endParaRPr>
          </a:p>
          <a:p>
            <a:pPr eaLnBrk="1" fontAlgn="auto" hangingPunct="1">
              <a:spcAft>
                <a:spcPts val="0"/>
              </a:spcAft>
              <a:buFont typeface="Arial" pitchFamily="34" charset="0"/>
              <a:buChar char="•"/>
              <a:defRPr/>
            </a:pPr>
            <a:r>
              <a:rPr lang="en-GB" sz="4000" dirty="0" smtClean="0">
                <a:latin typeface="Comic Sans MS" pitchFamily="66" charset="0"/>
              </a:rPr>
              <a:t>They will be learning more tricky words and continuing to read and write sentences together.</a:t>
            </a:r>
          </a:p>
          <a:p>
            <a:pPr eaLnBrk="1" fontAlgn="auto" hangingPunct="1">
              <a:spcAft>
                <a:spcPts val="0"/>
              </a:spcAft>
              <a:buFont typeface="Arial" pitchFamily="34" charset="0"/>
              <a:buChar char="•"/>
              <a:defRPr/>
            </a:pPr>
            <a:r>
              <a:rPr lang="en-GB" sz="4000" b="1" dirty="0" smtClean="0">
                <a:latin typeface="Comic Sans MS" pitchFamily="66" charset="0"/>
              </a:rPr>
              <a:t>Tricky words</a:t>
            </a:r>
          </a:p>
          <a:p>
            <a:pPr eaLnBrk="1" fontAlgn="auto" hangingPunct="1">
              <a:spcAft>
                <a:spcPts val="0"/>
              </a:spcAft>
              <a:buFont typeface="Arial" pitchFamily="34" charset="0"/>
              <a:buChar char="•"/>
              <a:defRPr/>
            </a:pPr>
            <a:r>
              <a:rPr lang="en-GB" sz="4000" b="1" dirty="0" smtClean="0">
                <a:latin typeface="Comic Sans MS" pitchFamily="66" charset="0"/>
              </a:rPr>
              <a:t>said, so, do, have, like, some, come, were, there, little, one, when, out, what</a:t>
            </a:r>
            <a:endParaRPr lang="en-GB" sz="4000" dirty="0" smtClean="0">
              <a:latin typeface="Comic Sans MS" pitchFamily="66" charset="0"/>
            </a:endParaRPr>
          </a:p>
          <a:p>
            <a:pPr eaLnBrk="1" fontAlgn="auto" hangingPunct="1">
              <a:spcAft>
                <a:spcPts val="0"/>
              </a:spcAft>
              <a:buFont typeface="Arial" pitchFamily="34" charset="0"/>
              <a:buChar char="•"/>
              <a:defRPr/>
            </a:pPr>
            <a:endParaRPr lang="en-GB" dirty="0" smtClean="0">
              <a:latin typeface="Comic Sans MS" pitchFamily="66" charset="0"/>
            </a:endParaRPr>
          </a:p>
        </p:txBody>
      </p:sp>
      <p:pic>
        <p:nvPicPr>
          <p:cNvPr id="5122" name="Picture 2" descr="C:\Users\head\AppData\Local\Microsoft\Windows\Temporary Internet Files\Content.IE5\AWPNRJDQ\ABC%20clip%20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04664"/>
            <a:ext cx="1535212" cy="103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0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GB" dirty="0" smtClean="0">
                <a:latin typeface="Comic Sans MS" pitchFamily="66" charset="0"/>
              </a:rPr>
              <a:t>How many compound words can you make using the flash cards below?</a:t>
            </a:r>
          </a:p>
          <a:p>
            <a:pPr marL="109537" indent="0">
              <a:buNone/>
            </a:pPr>
            <a:endParaRPr lang="en-GB" dirty="0">
              <a:latin typeface="Comic Sans MS" pitchFamily="66" charset="0"/>
            </a:endParaRPr>
          </a:p>
          <a:p>
            <a:pPr marL="109537" indent="0">
              <a:buNone/>
            </a:pPr>
            <a:r>
              <a:rPr lang="en-GB" b="1" dirty="0">
                <a:solidFill>
                  <a:srgbClr val="FF0000"/>
                </a:solidFill>
                <a:latin typeface="Comic Sans MS" pitchFamily="66" charset="0"/>
              </a:rPr>
              <a:t>c</a:t>
            </a:r>
            <a:r>
              <a:rPr lang="en-GB" b="1" dirty="0" smtClean="0">
                <a:solidFill>
                  <a:srgbClr val="FF0000"/>
                </a:solidFill>
                <a:latin typeface="Comic Sans MS" pitchFamily="66" charset="0"/>
              </a:rPr>
              <a:t>ard</a:t>
            </a:r>
            <a:r>
              <a:rPr lang="en-GB" b="1" dirty="0" smtClean="0">
                <a:latin typeface="Comic Sans MS" pitchFamily="66" charset="0"/>
              </a:rPr>
              <a:t>   bow    </a:t>
            </a:r>
            <a:r>
              <a:rPr lang="en-GB" b="1" dirty="0" smtClean="0">
                <a:solidFill>
                  <a:srgbClr val="0EA29E"/>
                </a:solidFill>
                <a:latin typeface="Comic Sans MS" pitchFamily="66" charset="0"/>
              </a:rPr>
              <a:t>sand</a:t>
            </a:r>
            <a:r>
              <a:rPr lang="en-GB" b="1" dirty="0" smtClean="0">
                <a:latin typeface="Comic Sans MS" pitchFamily="66" charset="0"/>
              </a:rPr>
              <a:t>      </a:t>
            </a:r>
            <a:r>
              <a:rPr lang="en-GB" b="1" dirty="0" smtClean="0">
                <a:solidFill>
                  <a:srgbClr val="7030A0"/>
                </a:solidFill>
                <a:latin typeface="Comic Sans MS" pitchFamily="66" charset="0"/>
              </a:rPr>
              <a:t>robe</a:t>
            </a:r>
            <a:r>
              <a:rPr lang="en-GB" b="1" dirty="0" smtClean="0">
                <a:latin typeface="Comic Sans MS" pitchFamily="66" charset="0"/>
              </a:rPr>
              <a:t>     </a:t>
            </a:r>
            <a:r>
              <a:rPr lang="en-GB" b="1" dirty="0" smtClean="0">
                <a:solidFill>
                  <a:srgbClr val="FF0000"/>
                </a:solidFill>
                <a:latin typeface="Comic Sans MS" pitchFamily="66" charset="0"/>
              </a:rPr>
              <a:t>flower</a:t>
            </a:r>
            <a:r>
              <a:rPr lang="en-GB" b="1" dirty="0" smtClean="0">
                <a:latin typeface="Comic Sans MS" pitchFamily="66" charset="0"/>
              </a:rPr>
              <a:t>  sun</a:t>
            </a:r>
          </a:p>
          <a:p>
            <a:pPr marL="109537" indent="0">
              <a:buNone/>
            </a:pPr>
            <a:endParaRPr lang="en-GB" b="1" dirty="0">
              <a:latin typeface="Comic Sans MS" pitchFamily="66" charset="0"/>
            </a:endParaRPr>
          </a:p>
          <a:p>
            <a:pPr marL="109537" indent="0">
              <a:buNone/>
            </a:pPr>
            <a:r>
              <a:rPr lang="en-GB" b="1" dirty="0" smtClean="0">
                <a:solidFill>
                  <a:srgbClr val="7030A0"/>
                </a:solidFill>
                <a:latin typeface="Comic Sans MS" pitchFamily="66" charset="0"/>
              </a:rPr>
              <a:t>shine  </a:t>
            </a:r>
            <a:r>
              <a:rPr lang="en-GB" b="1" dirty="0" smtClean="0">
                <a:latin typeface="Comic Sans MS" pitchFamily="66" charset="0"/>
              </a:rPr>
              <a:t>  </a:t>
            </a:r>
            <a:r>
              <a:rPr lang="en-GB" b="1" dirty="0" smtClean="0">
                <a:solidFill>
                  <a:srgbClr val="00FF00"/>
                </a:solidFill>
                <a:latin typeface="Comic Sans MS" pitchFamily="66" charset="0"/>
              </a:rPr>
              <a:t>pan</a:t>
            </a:r>
            <a:r>
              <a:rPr lang="en-GB" b="1" dirty="0" smtClean="0">
                <a:latin typeface="Comic Sans MS" pitchFamily="66" charset="0"/>
              </a:rPr>
              <a:t>     </a:t>
            </a:r>
            <a:r>
              <a:rPr lang="en-GB" b="1" dirty="0" smtClean="0">
                <a:solidFill>
                  <a:srgbClr val="FF0000"/>
                </a:solidFill>
                <a:latin typeface="Comic Sans MS" pitchFamily="66" charset="0"/>
              </a:rPr>
              <a:t>bag</a:t>
            </a:r>
            <a:r>
              <a:rPr lang="en-GB" b="1" dirty="0" smtClean="0">
                <a:latin typeface="Comic Sans MS" pitchFamily="66" charset="0"/>
              </a:rPr>
              <a:t>     </a:t>
            </a:r>
            <a:r>
              <a:rPr lang="en-GB" b="1" dirty="0" smtClean="0">
                <a:solidFill>
                  <a:srgbClr val="0033CC"/>
                </a:solidFill>
                <a:latin typeface="Comic Sans MS" pitchFamily="66" charset="0"/>
              </a:rPr>
              <a:t>rain</a:t>
            </a:r>
            <a:r>
              <a:rPr lang="en-GB" b="1" dirty="0" smtClean="0">
                <a:latin typeface="Comic Sans MS" pitchFamily="66" charset="0"/>
              </a:rPr>
              <a:t>     </a:t>
            </a:r>
            <a:r>
              <a:rPr lang="en-GB" b="1" dirty="0" smtClean="0">
                <a:solidFill>
                  <a:srgbClr val="00FF00"/>
                </a:solidFill>
                <a:latin typeface="Comic Sans MS" pitchFamily="66" charset="0"/>
              </a:rPr>
              <a:t>white    </a:t>
            </a:r>
            <a:r>
              <a:rPr lang="en-GB" b="1" dirty="0" smtClean="0">
                <a:latin typeface="Comic Sans MS" pitchFamily="66" charset="0"/>
              </a:rPr>
              <a:t> </a:t>
            </a:r>
            <a:r>
              <a:rPr lang="en-GB" b="1" dirty="0" smtClean="0">
                <a:solidFill>
                  <a:srgbClr val="00CCFF"/>
                </a:solidFill>
                <a:latin typeface="Comic Sans MS" pitchFamily="66" charset="0"/>
              </a:rPr>
              <a:t>moon</a:t>
            </a:r>
          </a:p>
          <a:p>
            <a:pPr marL="109537" indent="0">
              <a:buNone/>
            </a:pPr>
            <a:endParaRPr lang="en-GB" b="1" dirty="0">
              <a:latin typeface="Comic Sans MS" pitchFamily="66" charset="0"/>
            </a:endParaRPr>
          </a:p>
          <a:p>
            <a:pPr marL="109537" indent="0">
              <a:buNone/>
            </a:pPr>
            <a:r>
              <a:rPr lang="en-GB" b="1" dirty="0">
                <a:solidFill>
                  <a:srgbClr val="00B050"/>
                </a:solidFill>
                <a:latin typeface="Comic Sans MS" pitchFamily="66" charset="0"/>
              </a:rPr>
              <a:t>c</a:t>
            </a:r>
            <a:r>
              <a:rPr lang="en-GB" b="1" dirty="0" smtClean="0">
                <a:solidFill>
                  <a:srgbClr val="00B050"/>
                </a:solidFill>
                <a:latin typeface="Comic Sans MS" pitchFamily="66" charset="0"/>
              </a:rPr>
              <a:t>astle  </a:t>
            </a:r>
            <a:r>
              <a:rPr lang="en-GB" b="1" dirty="0" smtClean="0">
                <a:latin typeface="Comic Sans MS" pitchFamily="66" charset="0"/>
              </a:rPr>
              <a:t>   </a:t>
            </a:r>
            <a:r>
              <a:rPr lang="en-GB" b="1" dirty="0" smtClean="0">
                <a:solidFill>
                  <a:srgbClr val="7030A0"/>
                </a:solidFill>
                <a:latin typeface="Comic Sans MS" pitchFamily="66" charset="0"/>
              </a:rPr>
              <a:t>board</a:t>
            </a:r>
            <a:r>
              <a:rPr lang="en-GB" b="1" dirty="0" smtClean="0">
                <a:latin typeface="Comic Sans MS" pitchFamily="66" charset="0"/>
              </a:rPr>
              <a:t>    pot    </a:t>
            </a:r>
            <a:r>
              <a:rPr lang="en-GB" b="1" dirty="0" smtClean="0">
                <a:solidFill>
                  <a:srgbClr val="7030A0"/>
                </a:solidFill>
                <a:latin typeface="Comic Sans MS" pitchFamily="66" charset="0"/>
              </a:rPr>
              <a:t>sauce</a:t>
            </a:r>
            <a:r>
              <a:rPr lang="en-GB" b="1" dirty="0" smtClean="0">
                <a:latin typeface="Comic Sans MS" pitchFamily="66" charset="0"/>
              </a:rPr>
              <a:t>   </a:t>
            </a:r>
            <a:r>
              <a:rPr lang="en-GB" b="1" dirty="0" smtClean="0">
                <a:solidFill>
                  <a:srgbClr val="00CCFF"/>
                </a:solidFill>
                <a:latin typeface="Comic Sans MS" pitchFamily="66" charset="0"/>
              </a:rPr>
              <a:t>suit</a:t>
            </a:r>
            <a:r>
              <a:rPr lang="en-GB" b="1" dirty="0" smtClean="0">
                <a:latin typeface="Comic Sans MS" pitchFamily="66" charset="0"/>
              </a:rPr>
              <a:t>     light  </a:t>
            </a:r>
          </a:p>
          <a:p>
            <a:pPr marL="109537" indent="0">
              <a:buNone/>
            </a:pPr>
            <a:endParaRPr lang="en-GB" b="1" dirty="0">
              <a:latin typeface="Comic Sans MS" pitchFamily="66" charset="0"/>
            </a:endParaRPr>
          </a:p>
          <a:p>
            <a:pPr marL="109537" indent="0">
              <a:buNone/>
            </a:pPr>
            <a:r>
              <a:rPr lang="en-GB" b="1" dirty="0">
                <a:solidFill>
                  <a:srgbClr val="00FF00"/>
                </a:solidFill>
                <a:latin typeface="Comic Sans MS" pitchFamily="66" charset="0"/>
              </a:rPr>
              <a:t>b</a:t>
            </a:r>
            <a:r>
              <a:rPr lang="en-GB" b="1" dirty="0" smtClean="0">
                <a:solidFill>
                  <a:srgbClr val="00FF00"/>
                </a:solidFill>
                <a:latin typeface="Comic Sans MS" pitchFamily="66" charset="0"/>
              </a:rPr>
              <a:t>lack </a:t>
            </a:r>
            <a:r>
              <a:rPr lang="en-GB" b="1" dirty="0" smtClean="0">
                <a:latin typeface="Comic Sans MS" pitchFamily="66" charset="0"/>
              </a:rPr>
              <a:t>     </a:t>
            </a:r>
            <a:r>
              <a:rPr lang="en-GB" b="1" dirty="0" smtClean="0">
                <a:solidFill>
                  <a:srgbClr val="00CCFF"/>
                </a:solidFill>
                <a:latin typeface="Comic Sans MS" pitchFamily="66" charset="0"/>
              </a:rPr>
              <a:t>case  </a:t>
            </a:r>
            <a:r>
              <a:rPr lang="en-GB" b="1" dirty="0" smtClean="0">
                <a:latin typeface="Comic Sans MS" pitchFamily="66" charset="0"/>
              </a:rPr>
              <a:t>   </a:t>
            </a:r>
            <a:r>
              <a:rPr lang="en-GB" b="1" dirty="0" smtClean="0">
                <a:solidFill>
                  <a:srgbClr val="FF0000"/>
                </a:solidFill>
                <a:latin typeface="Comic Sans MS" pitchFamily="66" charset="0"/>
              </a:rPr>
              <a:t> ward      </a:t>
            </a:r>
            <a:r>
              <a:rPr lang="en-GB" b="1" dirty="0" smtClean="0">
                <a:solidFill>
                  <a:srgbClr val="00B050"/>
                </a:solidFill>
                <a:latin typeface="Comic Sans MS" pitchFamily="66" charset="0"/>
              </a:rPr>
              <a:t>book</a:t>
            </a:r>
            <a:r>
              <a:rPr lang="en-GB" b="1" dirty="0" smtClean="0">
                <a:latin typeface="Comic Sans MS" pitchFamily="66" charset="0"/>
              </a:rPr>
              <a:t>    </a:t>
            </a:r>
            <a:r>
              <a:rPr lang="en-GB" b="1" dirty="0" smtClean="0">
                <a:solidFill>
                  <a:srgbClr val="B71999"/>
                </a:solidFill>
                <a:latin typeface="Comic Sans MS" pitchFamily="66" charset="0"/>
              </a:rPr>
              <a:t>hand</a:t>
            </a:r>
            <a:endParaRPr lang="en-GB" b="1" dirty="0">
              <a:solidFill>
                <a:srgbClr val="B71999"/>
              </a:solidFill>
              <a:latin typeface="Comic Sans MS" pitchFamily="66" charset="0"/>
            </a:endParaRPr>
          </a:p>
          <a:p>
            <a:pPr marL="109537" indent="0">
              <a:buNone/>
            </a:pPr>
            <a:endParaRPr lang="en-GB" dirty="0"/>
          </a:p>
        </p:txBody>
      </p:sp>
      <p:sp>
        <p:nvSpPr>
          <p:cNvPr id="3" name="Title 2"/>
          <p:cNvSpPr>
            <a:spLocks noGrp="1"/>
          </p:cNvSpPr>
          <p:nvPr>
            <p:ph type="title"/>
          </p:nvPr>
        </p:nvSpPr>
        <p:spPr/>
        <p:txBody>
          <a:bodyPr/>
          <a:lstStyle/>
          <a:p>
            <a:r>
              <a:rPr lang="en-GB" dirty="0" smtClean="0">
                <a:latin typeface="Comic Sans MS" panose="030F0702030302020204" pitchFamily="66" charset="0"/>
              </a:rPr>
              <a:t>Compound Words</a:t>
            </a:r>
            <a:endParaRPr lang="en-GB" dirty="0">
              <a:latin typeface="Comic Sans MS" panose="030F0702030302020204" pitchFamily="66" charset="0"/>
            </a:endParaRPr>
          </a:p>
        </p:txBody>
      </p:sp>
      <p:pic>
        <p:nvPicPr>
          <p:cNvPr id="6146" name="Picture 2" descr="C:\Users\head\AppData\Local\Microsoft\Windows\Temporary Internet Files\Content.IE5\AWPNRJDQ\words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04664"/>
            <a:ext cx="1708026" cy="11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38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GB" dirty="0" smtClean="0"/>
          </a:p>
          <a:p>
            <a:pPr marL="109537" indent="0">
              <a:buNone/>
            </a:pPr>
            <a:endParaRPr lang="en-GB" dirty="0"/>
          </a:p>
        </p:txBody>
      </p:sp>
      <p:sp>
        <p:nvSpPr>
          <p:cNvPr id="3" name="Title 2"/>
          <p:cNvSpPr>
            <a:spLocks noGrp="1"/>
          </p:cNvSpPr>
          <p:nvPr>
            <p:ph type="title"/>
          </p:nvPr>
        </p:nvSpPr>
        <p:spPr/>
        <p:txBody>
          <a:bodyPr/>
          <a:lstStyle/>
          <a:p>
            <a:r>
              <a:rPr lang="en-GB" dirty="0" smtClean="0">
                <a:latin typeface="Comic Sans MS" panose="030F0702030302020204" pitchFamily="66" charset="0"/>
              </a:rPr>
              <a:t>Phoneme Frames</a:t>
            </a:r>
            <a:endParaRPr lang="en-GB" dirty="0">
              <a:latin typeface="Comic Sans MS" panose="030F0702030302020204" pitchFamily="66" charset="0"/>
            </a:endParaRPr>
          </a:p>
        </p:txBody>
      </p:sp>
      <p:sp>
        <p:nvSpPr>
          <p:cNvPr id="4" name="Rectangle 3"/>
          <p:cNvSpPr/>
          <p:nvPr/>
        </p:nvSpPr>
        <p:spPr>
          <a:xfrm>
            <a:off x="1187624" y="2060848"/>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smtClean="0"/>
              <a:t>Ch</a:t>
            </a:r>
            <a:endParaRPr lang="en-GB" sz="7200" dirty="0"/>
          </a:p>
        </p:txBody>
      </p:sp>
      <p:sp>
        <p:nvSpPr>
          <p:cNvPr id="5" name="Rectangle 4"/>
          <p:cNvSpPr/>
          <p:nvPr/>
        </p:nvSpPr>
        <p:spPr>
          <a:xfrm>
            <a:off x="2771800" y="2060848"/>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a:t>i</a:t>
            </a:r>
            <a:endParaRPr lang="en-GB" sz="7200" dirty="0"/>
          </a:p>
        </p:txBody>
      </p:sp>
      <p:sp>
        <p:nvSpPr>
          <p:cNvPr id="6" name="Rectangle 5"/>
          <p:cNvSpPr/>
          <p:nvPr/>
        </p:nvSpPr>
        <p:spPr>
          <a:xfrm>
            <a:off x="5961923" y="2060848"/>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t>p</a:t>
            </a:r>
          </a:p>
        </p:txBody>
      </p:sp>
      <p:sp>
        <p:nvSpPr>
          <p:cNvPr id="7" name="Rectangle 6"/>
          <p:cNvSpPr/>
          <p:nvPr/>
        </p:nvSpPr>
        <p:spPr>
          <a:xfrm>
            <a:off x="4377747" y="2060848"/>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t>m</a:t>
            </a:r>
            <a:endParaRPr lang="en-GB" sz="7200" dirty="0"/>
          </a:p>
        </p:txBody>
      </p:sp>
    </p:spTree>
    <p:extLst>
      <p:ext uri="{BB962C8B-B14F-4D97-AF65-F5344CB8AC3E}">
        <p14:creationId xmlns:p14="http://schemas.microsoft.com/office/powerpoint/2010/main" val="1374059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dirty="0" smtClean="0">
                <a:latin typeface="Comic Sans MS" pitchFamily="66" charset="0"/>
              </a:rPr>
              <a:t>How can I help?</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dirty="0" smtClean="0">
                <a:latin typeface="Comic Sans MS" pitchFamily="66" charset="0"/>
              </a:rPr>
              <a:t>Sing an alphabet song together</a:t>
            </a:r>
          </a:p>
          <a:p>
            <a:pPr eaLnBrk="1" fontAlgn="auto" hangingPunct="1">
              <a:spcAft>
                <a:spcPts val="0"/>
              </a:spcAft>
              <a:buFont typeface="Arial" pitchFamily="34" charset="0"/>
              <a:buChar char="•"/>
              <a:defRPr/>
            </a:pPr>
            <a:r>
              <a:rPr lang="en-GB" dirty="0" smtClean="0">
                <a:latin typeface="Comic Sans MS" pitchFamily="66" charset="0"/>
              </a:rPr>
              <a:t>Play </a:t>
            </a:r>
            <a:r>
              <a:rPr lang="en-GB" b="1" dirty="0" smtClean="0">
                <a:latin typeface="Comic Sans MS" pitchFamily="66" charset="0"/>
              </a:rPr>
              <a:t>‘I spy’</a:t>
            </a:r>
            <a:endParaRPr lang="en-GB" dirty="0" smtClean="0">
              <a:latin typeface="Comic Sans MS" pitchFamily="66" charset="0"/>
            </a:endParaRPr>
          </a:p>
          <a:p>
            <a:pPr eaLnBrk="1" fontAlgn="auto" hangingPunct="1">
              <a:spcAft>
                <a:spcPts val="0"/>
              </a:spcAft>
              <a:buFont typeface="Arial" pitchFamily="34" charset="0"/>
              <a:buChar char="•"/>
              <a:defRPr/>
            </a:pPr>
            <a:r>
              <a:rPr lang="en-GB" dirty="0" smtClean="0">
                <a:latin typeface="Comic Sans MS" pitchFamily="66" charset="0"/>
              </a:rPr>
              <a:t>Continue to play with magnetic letters, using some two-grapheme (letter) combinations, eg: </a:t>
            </a:r>
            <a:r>
              <a:rPr lang="en-GB" b="1" i="1" dirty="0" smtClean="0">
                <a:latin typeface="Comic Sans MS" pitchFamily="66" charset="0"/>
              </a:rPr>
              <a:t>r-ai-n = rain</a:t>
            </a:r>
            <a:r>
              <a:rPr lang="en-GB" dirty="0" smtClean="0">
                <a:latin typeface="Comic Sans MS" pitchFamily="66" charset="0"/>
              </a:rPr>
              <a:t> blending for reading</a:t>
            </a:r>
          </a:p>
          <a:p>
            <a:pPr marL="0" indent="0" eaLnBrk="1" fontAlgn="auto" hangingPunct="1">
              <a:spcAft>
                <a:spcPts val="0"/>
              </a:spcAft>
              <a:buFont typeface="Arial" charset="0"/>
              <a:buNone/>
              <a:defRPr/>
            </a:pPr>
            <a:r>
              <a:rPr lang="en-GB" dirty="0">
                <a:latin typeface="Comic Sans MS" pitchFamily="66" charset="0"/>
              </a:rPr>
              <a:t> </a:t>
            </a:r>
            <a:r>
              <a:rPr lang="en-GB" dirty="0" smtClean="0">
                <a:latin typeface="Comic Sans MS" pitchFamily="66" charset="0"/>
              </a:rPr>
              <a:t>   </a:t>
            </a:r>
            <a:r>
              <a:rPr lang="en-GB" b="1" i="1" dirty="0" smtClean="0">
                <a:latin typeface="Comic Sans MS" pitchFamily="66" charset="0"/>
              </a:rPr>
              <a:t>rain = r-ai-n</a:t>
            </a:r>
            <a:r>
              <a:rPr lang="en-GB" dirty="0" smtClean="0">
                <a:latin typeface="Comic Sans MS" pitchFamily="66" charset="0"/>
              </a:rPr>
              <a:t> segmenting for spelling</a:t>
            </a:r>
          </a:p>
          <a:p>
            <a:pPr eaLnBrk="1" fontAlgn="auto" hangingPunct="1">
              <a:spcAft>
                <a:spcPts val="0"/>
              </a:spcAft>
              <a:buFont typeface="Arial" pitchFamily="34" charset="0"/>
              <a:buChar char="•"/>
              <a:defRPr/>
            </a:pPr>
            <a:r>
              <a:rPr lang="en-GB" dirty="0" smtClean="0">
                <a:latin typeface="Comic Sans MS" pitchFamily="66" charset="0"/>
              </a:rPr>
              <a:t>Praise your child for trying out words</a:t>
            </a:r>
          </a:p>
          <a:p>
            <a:pPr eaLnBrk="1" fontAlgn="auto" hangingPunct="1">
              <a:spcAft>
                <a:spcPts val="0"/>
              </a:spcAft>
              <a:buFont typeface="Arial" pitchFamily="34" charset="0"/>
              <a:buChar char="•"/>
              <a:defRPr/>
            </a:pPr>
            <a:r>
              <a:rPr lang="en-GB" dirty="0" smtClean="0">
                <a:latin typeface="Comic Sans MS" pitchFamily="66" charset="0"/>
              </a:rPr>
              <a:t>Look at the list of tricky words in your hand out</a:t>
            </a:r>
          </a:p>
          <a:p>
            <a:pPr eaLnBrk="1" fontAlgn="auto" hangingPunct="1">
              <a:spcAft>
                <a:spcPts val="0"/>
              </a:spcAft>
              <a:buFont typeface="Arial" pitchFamily="34" charset="0"/>
              <a:buChar char="•"/>
              <a:defRPr/>
            </a:pPr>
            <a:r>
              <a:rPr lang="en-GB" dirty="0" smtClean="0">
                <a:latin typeface="Comic Sans MS" pitchFamily="66" charset="0"/>
              </a:rPr>
              <a:t>Look for  phonic games</a:t>
            </a:r>
          </a:p>
          <a:p>
            <a:pPr eaLnBrk="1" fontAlgn="auto" hangingPunct="1">
              <a:spcAft>
                <a:spcPts val="0"/>
              </a:spcAft>
              <a:buFont typeface="Arial" pitchFamily="34" charset="0"/>
              <a:buChar char="•"/>
              <a:defRPr/>
            </a:pPr>
            <a:r>
              <a:rPr lang="en-GB" dirty="0" smtClean="0">
                <a:latin typeface="Comic Sans MS" pitchFamily="66" charset="0"/>
              </a:rPr>
              <a:t>Play pairs with words and pictures</a:t>
            </a:r>
          </a:p>
        </p:txBody>
      </p:sp>
      <p:pic>
        <p:nvPicPr>
          <p:cNvPr id="19460" name="Picture 6" descr="http://www.leics.gov.uk/hexagon_lo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5876925"/>
            <a:ext cx="13128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head\AppData\Local\Microsoft\Windows\Temporary Internet Files\Content.IE5\BX2L1JH9\Twitter-Hel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32656"/>
            <a:ext cx="1748024" cy="187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138"/>
            <a:ext cx="8496944" cy="4525962"/>
          </a:xfrm>
        </p:spPr>
        <p:txBody>
          <a:bodyPr/>
          <a:lstStyle/>
          <a:p>
            <a:pPr marL="109537" indent="0">
              <a:buNone/>
            </a:pPr>
            <a:r>
              <a:rPr lang="en-GB" sz="2500" dirty="0" smtClean="0">
                <a:latin typeface="Comic Sans MS" panose="030F0702030302020204" pitchFamily="66" charset="0"/>
              </a:rPr>
              <a:t>Children have been assessed and given a reading book. Books vary from picture books to books with phonic words.  Each week sound cards also come home in your child’s book bag.</a:t>
            </a:r>
          </a:p>
          <a:p>
            <a:pPr marL="109537" indent="0">
              <a:buNone/>
            </a:pPr>
            <a:endParaRPr lang="en-GB" sz="2000" dirty="0">
              <a:latin typeface="Comic Sans MS" panose="030F0702030302020204" pitchFamily="66" charset="0"/>
            </a:endParaRPr>
          </a:p>
          <a:p>
            <a:pPr marL="109537" indent="0">
              <a:buNone/>
            </a:pPr>
            <a:r>
              <a:rPr lang="en-GB" sz="2500" dirty="0" smtClean="0">
                <a:latin typeface="Comic Sans MS" panose="030F0702030302020204" pitchFamily="66" charset="0"/>
              </a:rPr>
              <a:t>Then, children move onto books with tricky ‘high frequency’ words.</a:t>
            </a:r>
          </a:p>
          <a:p>
            <a:pPr marL="109537" indent="0">
              <a:buNone/>
            </a:pPr>
            <a:endParaRPr lang="en-GB" sz="2000" dirty="0">
              <a:latin typeface="Comic Sans MS" panose="030F0702030302020204" pitchFamily="66" charset="0"/>
            </a:endParaRPr>
          </a:p>
          <a:p>
            <a:pPr marL="109537" indent="0">
              <a:buNone/>
            </a:pPr>
            <a:r>
              <a:rPr lang="en-GB" sz="2500" dirty="0" smtClean="0">
                <a:latin typeface="Comic Sans MS" panose="030F0702030302020204" pitchFamily="66" charset="0"/>
              </a:rPr>
              <a:t>Children will be given a copy of the First 100 high frequency words in stages.  Children will receive Rainbow certificates to celebrate learning them.</a:t>
            </a:r>
          </a:p>
        </p:txBody>
      </p:sp>
      <p:sp>
        <p:nvSpPr>
          <p:cNvPr id="3" name="Title 2"/>
          <p:cNvSpPr>
            <a:spLocks noGrp="1"/>
          </p:cNvSpPr>
          <p:nvPr>
            <p:ph type="title"/>
          </p:nvPr>
        </p:nvSpPr>
        <p:spPr/>
        <p:txBody>
          <a:bodyPr>
            <a:normAutofit fontScale="90000"/>
          </a:bodyPr>
          <a:lstStyle/>
          <a:p>
            <a:r>
              <a:rPr lang="en-GB" altLang="en-US" sz="4400" dirty="0">
                <a:latin typeface="Comic Sans MS" pitchFamily="66" charset="0"/>
              </a:rPr>
              <a:t>Phonics and how to support your </a:t>
            </a:r>
            <a:r>
              <a:rPr lang="en-GB" altLang="en-US" sz="4400" dirty="0" smtClean="0">
                <a:latin typeface="Comic Sans MS" pitchFamily="66" charset="0"/>
              </a:rPr>
              <a:t>child’s reading</a:t>
            </a:r>
            <a:endParaRPr lang="en-GB" dirty="0"/>
          </a:p>
        </p:txBody>
      </p:sp>
      <p:pic>
        <p:nvPicPr>
          <p:cNvPr id="15364" name="Picture 4" descr="C:\Users\head\AppData\Local\Microsoft\Windows\Temporary Internet Files\Content.IE5\BX2L1JH9\rainbo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5830" y="5853307"/>
            <a:ext cx="1440666" cy="96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rtlCol="0">
            <a:normAutofit fontScale="90000"/>
          </a:bodyPr>
          <a:lstStyle/>
          <a:p>
            <a:pPr algn="ctr" eaLnBrk="1" fontAlgn="auto" hangingPunct="1">
              <a:spcAft>
                <a:spcPts val="0"/>
              </a:spcAft>
              <a:defRPr/>
            </a:pPr>
            <a:r>
              <a:rPr lang="en-GB" b="0" dirty="0" smtClean="0">
                <a:latin typeface="Comic Sans MS" pitchFamily="66" charset="0"/>
              </a:rPr>
              <a:t>Introduction</a:t>
            </a:r>
            <a:r>
              <a:rPr lang="en-GB" b="1" dirty="0" smtClean="0">
                <a:latin typeface="Comic Sans MS" pitchFamily="66" charset="0"/>
              </a:rPr>
              <a:t/>
            </a:r>
            <a:br>
              <a:rPr lang="en-GB" b="1" dirty="0" smtClean="0">
                <a:latin typeface="Comic Sans MS" pitchFamily="66" charset="0"/>
              </a:rPr>
            </a:br>
            <a:endParaRPr lang="en-GB" dirty="0" smtClean="0">
              <a:latin typeface="Comic Sans MS" pitchFamily="66" charset="0"/>
            </a:endParaRPr>
          </a:p>
        </p:txBody>
      </p:sp>
      <p:sp>
        <p:nvSpPr>
          <p:cNvPr id="3075" name="Content Placeholder 2"/>
          <p:cNvSpPr>
            <a:spLocks noGrp="1"/>
          </p:cNvSpPr>
          <p:nvPr>
            <p:ph idx="1"/>
          </p:nvPr>
        </p:nvSpPr>
        <p:spPr>
          <a:xfrm>
            <a:off x="457200" y="1600200"/>
            <a:ext cx="8229600" cy="4757738"/>
          </a:xfrm>
        </p:spPr>
        <p:txBody>
          <a:bodyPr/>
          <a:lstStyle/>
          <a:p>
            <a:pPr marL="109537" indent="0" eaLnBrk="1" hangingPunct="1">
              <a:buNone/>
            </a:pPr>
            <a:r>
              <a:rPr lang="en-GB" altLang="en-US" sz="2500" dirty="0" smtClean="0">
                <a:latin typeface="Comic Sans MS" pitchFamily="66" charset="0"/>
              </a:rPr>
              <a:t>The ability to read and write well is a vital skill for all children, paving the way for an enjoyable and successful school experience.</a:t>
            </a:r>
          </a:p>
          <a:p>
            <a:pPr eaLnBrk="1" hangingPunct="1"/>
            <a:endParaRPr lang="en-GB" altLang="en-US" dirty="0" smtClean="0">
              <a:latin typeface="Comic Sans MS" pitchFamily="66" charset="0"/>
            </a:endParaRPr>
          </a:p>
        </p:txBody>
      </p:sp>
    </p:spTree>
    <p:extLst>
      <p:ext uri="{BB962C8B-B14F-4D97-AF65-F5344CB8AC3E}">
        <p14:creationId xmlns:p14="http://schemas.microsoft.com/office/powerpoint/2010/main" val="6884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GB" altLang="en-US" sz="3200" b="1" dirty="0" smtClean="0">
                <a:latin typeface="Comic Sans MS" pitchFamily="66" charset="0"/>
              </a:rPr>
              <a:t/>
            </a:r>
            <a:br>
              <a:rPr lang="en-GB" altLang="en-US" sz="3200" b="1" dirty="0" smtClean="0">
                <a:latin typeface="Comic Sans MS" pitchFamily="66" charset="0"/>
              </a:rPr>
            </a:br>
            <a:r>
              <a:rPr lang="en-GB" altLang="en-US" sz="3200" b="1" dirty="0" smtClean="0">
                <a:latin typeface="Comic Sans MS" pitchFamily="66" charset="0"/>
              </a:rPr>
              <a:t>Phonics and how to support your            child’s reading</a:t>
            </a:r>
            <a:endParaRPr lang="en-GB" altLang="en-US" dirty="0" smtClean="0">
              <a:latin typeface="Comic Sans MS" pitchFamily="66" charset="0"/>
            </a:endParaRPr>
          </a:p>
        </p:txBody>
      </p:sp>
      <p:sp>
        <p:nvSpPr>
          <p:cNvPr id="3" name="Content Placeholder 2"/>
          <p:cNvSpPr>
            <a:spLocks noGrp="1"/>
          </p:cNvSpPr>
          <p:nvPr>
            <p:ph idx="1"/>
          </p:nvPr>
        </p:nvSpPr>
        <p:spPr>
          <a:xfrm>
            <a:off x="457200" y="1628800"/>
            <a:ext cx="8229600" cy="4378300"/>
          </a:xfrm>
        </p:spPr>
        <p:txBody>
          <a:bodyPr/>
          <a:lstStyle/>
          <a:p>
            <a:pPr marL="109537" indent="0">
              <a:buNone/>
              <a:defRPr/>
            </a:pPr>
            <a:r>
              <a:rPr lang="en-GB" sz="2000" b="1" dirty="0" smtClean="0">
                <a:latin typeface="Comic Sans MS" pitchFamily="66" charset="0"/>
              </a:rPr>
              <a:t>Firstly</a:t>
            </a:r>
            <a:r>
              <a:rPr lang="en-GB" sz="2000" b="1" dirty="0">
                <a:latin typeface="Comic Sans MS" pitchFamily="66" charset="0"/>
              </a:rPr>
              <a:t>, make sure that you and the child are sitting comfortably</a:t>
            </a:r>
            <a:r>
              <a:rPr lang="en-GB" sz="2000" dirty="0" smtClean="0">
                <a:latin typeface="Comic Sans MS" pitchFamily="66" charset="0"/>
              </a:rPr>
              <a:t>.</a:t>
            </a:r>
          </a:p>
          <a:p>
            <a:pPr marL="0" indent="0">
              <a:buFont typeface="Arial" charset="0"/>
              <a:buNone/>
              <a:defRPr/>
            </a:pPr>
            <a:endParaRPr lang="en-GB" sz="1000" dirty="0">
              <a:latin typeface="Comic Sans MS" pitchFamily="66" charset="0"/>
            </a:endParaRPr>
          </a:p>
          <a:p>
            <a:pPr>
              <a:defRPr/>
            </a:pPr>
            <a:r>
              <a:rPr lang="en-GB" sz="2400" dirty="0">
                <a:latin typeface="Comic Sans MS" pitchFamily="66" charset="0"/>
              </a:rPr>
              <a:t>At the beginning stages of reading the child should be encouraged to point to the words as he/she reads them (</a:t>
            </a:r>
            <a:r>
              <a:rPr lang="en-GB" sz="2400" b="1" u="sng" dirty="0">
                <a:latin typeface="Comic Sans MS" pitchFamily="66" charset="0"/>
              </a:rPr>
              <a:t>below words</a:t>
            </a:r>
            <a:r>
              <a:rPr lang="en-GB" sz="2400" dirty="0">
                <a:latin typeface="Comic Sans MS" pitchFamily="66" charset="0"/>
              </a:rPr>
              <a:t>).</a:t>
            </a:r>
          </a:p>
          <a:p>
            <a:pPr>
              <a:defRPr/>
            </a:pPr>
            <a:r>
              <a:rPr lang="en-GB" sz="2400" dirty="0">
                <a:latin typeface="Comic Sans MS" pitchFamily="66" charset="0"/>
              </a:rPr>
              <a:t>Sometimes it can help if the adult helper points from </a:t>
            </a:r>
            <a:r>
              <a:rPr lang="en-GB" sz="2400" b="1" u="sng" dirty="0">
                <a:latin typeface="Comic Sans MS" pitchFamily="66" charset="0"/>
              </a:rPr>
              <a:t>above</a:t>
            </a:r>
            <a:r>
              <a:rPr lang="en-GB" sz="2400" dirty="0">
                <a:latin typeface="Comic Sans MS" pitchFamily="66" charset="0"/>
              </a:rPr>
              <a:t> the word too.</a:t>
            </a:r>
          </a:p>
          <a:p>
            <a:pPr>
              <a:defRPr/>
            </a:pPr>
            <a:r>
              <a:rPr lang="en-GB" sz="2400" dirty="0">
                <a:latin typeface="Comic Sans MS" pitchFamily="66" charset="0"/>
              </a:rPr>
              <a:t>Comment on what is being read and on the picture content.</a:t>
            </a:r>
          </a:p>
          <a:p>
            <a:pPr>
              <a:defRPr/>
            </a:pPr>
            <a:r>
              <a:rPr lang="en-GB" sz="2400" dirty="0">
                <a:latin typeface="Comic Sans MS" pitchFamily="66" charset="0"/>
              </a:rPr>
              <a:t>Ask the child to predict what will happen next.</a:t>
            </a:r>
          </a:p>
          <a:p>
            <a:pPr>
              <a:defRPr/>
            </a:pPr>
            <a:r>
              <a:rPr lang="en-GB" sz="2400" dirty="0">
                <a:latin typeface="Comic Sans MS" pitchFamily="66" charset="0"/>
              </a:rPr>
              <a:t>Talk about the story when the book is finished</a:t>
            </a:r>
            <a:r>
              <a:rPr lang="en-GB" sz="2400" dirty="0" smtClean="0">
                <a:latin typeface="Comic Sans MS" pitchFamily="66" charset="0"/>
              </a:rPr>
              <a:t>.</a:t>
            </a:r>
            <a:endParaRPr lang="en-GB" sz="2400" dirty="0">
              <a:latin typeface="Comic Sans MS" pitchFamily="66" charset="0"/>
            </a:endParaRPr>
          </a:p>
        </p:txBody>
      </p:sp>
      <p:pic>
        <p:nvPicPr>
          <p:cNvPr id="8194" name="Picture 2" descr="C:\Users\head\AppData\Local\Microsoft\Windows\Temporary Internet Files\Content.IE5\74CFY1AS\owl-read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795337"/>
            <a:ext cx="1633364" cy="150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506"/>
                                        </p:tgtEl>
                                        <p:attrNameLst>
                                          <p:attrName>style.visibility</p:attrName>
                                        </p:attrNameLst>
                                      </p:cBhvr>
                                      <p:to>
                                        <p:strVal val="visible"/>
                                      </p:to>
                                    </p:set>
                                    <p:animEffect transition="in" filter="fade">
                                      <p:cBhvr>
                                        <p:cTn id="49" dur="1000"/>
                                        <p:tgtEl>
                                          <p:spTgt spid="21506"/>
                                        </p:tgtEl>
                                      </p:cBhvr>
                                    </p:animEffect>
                                    <p:anim calcmode="lin" valueType="num">
                                      <p:cBhvr>
                                        <p:cTn id="50" dur="1000" fill="hold"/>
                                        <p:tgtEl>
                                          <p:spTgt spid="21506"/>
                                        </p:tgtEl>
                                        <p:attrNameLst>
                                          <p:attrName>ppt_x</p:attrName>
                                        </p:attrNameLst>
                                      </p:cBhvr>
                                      <p:tavLst>
                                        <p:tav tm="0">
                                          <p:val>
                                            <p:strVal val="#ppt_x"/>
                                          </p:val>
                                        </p:tav>
                                        <p:tav tm="100000">
                                          <p:val>
                                            <p:strVal val="#ppt_x"/>
                                          </p:val>
                                        </p:tav>
                                      </p:tavLst>
                                    </p:anim>
                                    <p:anim calcmode="lin" valueType="num">
                                      <p:cBhvr>
                                        <p:cTn id="51"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z="3200" b="1" dirty="0" smtClean="0">
                <a:solidFill>
                  <a:schemeClr val="tx1"/>
                </a:solidFill>
                <a:latin typeface="Comic Sans MS" panose="030F0702030302020204" pitchFamily="66" charset="0"/>
              </a:rPr>
              <a:t>If a child gets ‘stuck’, here are some helpful ideas</a:t>
            </a:r>
            <a:r>
              <a:rPr lang="en-GB" altLang="en-US" sz="3200" b="1" dirty="0" smtClean="0"/>
              <a:t>:</a:t>
            </a:r>
            <a:endParaRPr lang="en-GB" altLang="en-US" dirty="0" smtClean="0"/>
          </a:p>
        </p:txBody>
      </p:sp>
      <p:sp>
        <p:nvSpPr>
          <p:cNvPr id="3" name="Content Placeholder 2"/>
          <p:cNvSpPr>
            <a:spLocks noGrp="1"/>
          </p:cNvSpPr>
          <p:nvPr>
            <p:ph idx="1"/>
          </p:nvPr>
        </p:nvSpPr>
        <p:spPr/>
        <p:txBody>
          <a:bodyPr/>
          <a:lstStyle/>
          <a:p>
            <a:pPr marL="0" indent="0">
              <a:buFont typeface="Arial" charset="0"/>
              <a:buNone/>
              <a:defRPr/>
            </a:pPr>
            <a:endParaRPr lang="en-GB" sz="2400" dirty="0"/>
          </a:p>
          <a:p>
            <a:pPr>
              <a:defRPr/>
            </a:pPr>
            <a:r>
              <a:rPr lang="en-GB" sz="2400" dirty="0">
                <a:latin typeface="Comic Sans MS" panose="030F0702030302020204" pitchFamily="66" charset="0"/>
              </a:rPr>
              <a:t>Use picture clues.</a:t>
            </a:r>
          </a:p>
          <a:p>
            <a:pPr>
              <a:defRPr/>
            </a:pPr>
            <a:r>
              <a:rPr lang="en-GB" sz="2400" dirty="0">
                <a:latin typeface="Comic Sans MS" panose="030F0702030302020204" pitchFamily="66" charset="0"/>
              </a:rPr>
              <a:t>Ask the child to read on (to get sense of sentence).</a:t>
            </a:r>
          </a:p>
          <a:p>
            <a:pPr>
              <a:defRPr/>
            </a:pPr>
            <a:r>
              <a:rPr lang="en-GB" sz="2400" dirty="0">
                <a:latin typeface="Comic Sans MS" panose="030F0702030302020204" pitchFamily="66" charset="0"/>
              </a:rPr>
              <a:t>Ask the child the initial sound of the work (what sound does the word begin with?).  </a:t>
            </a:r>
            <a:r>
              <a:rPr lang="en-GB" sz="2400" i="1" dirty="0">
                <a:latin typeface="Comic Sans MS" panose="030F0702030302020204" pitchFamily="66" charset="0"/>
              </a:rPr>
              <a:t>* See index of letter sounds at the back of this booklet *</a:t>
            </a:r>
            <a:endParaRPr lang="en-GB" sz="2400" dirty="0">
              <a:latin typeface="Comic Sans MS" panose="030F0702030302020204" pitchFamily="66" charset="0"/>
            </a:endParaRPr>
          </a:p>
          <a:p>
            <a:pPr>
              <a:defRPr/>
            </a:pPr>
            <a:r>
              <a:rPr lang="en-GB" sz="2400" dirty="0">
                <a:latin typeface="Comic Sans MS" panose="030F0702030302020204" pitchFamily="66" charset="0"/>
              </a:rPr>
              <a:t>Never delay too long in giving the word if above strategies fail.</a:t>
            </a:r>
          </a:p>
          <a:p>
            <a:pPr>
              <a:defRPr/>
            </a:pPr>
            <a:r>
              <a:rPr lang="en-GB" sz="2400" dirty="0">
                <a:latin typeface="Comic Sans MS" panose="030F0702030302020204" pitchFamily="66" charset="0"/>
              </a:rPr>
              <a:t>Re-read that sentence together (for reinforcement/fluency practice).</a:t>
            </a:r>
          </a:p>
          <a:p>
            <a:pPr>
              <a:defRPr/>
            </a:pPr>
            <a:endParaRPr lang="en-GB" sz="2400" dirty="0"/>
          </a:p>
        </p:txBody>
      </p:sp>
      <p:pic>
        <p:nvPicPr>
          <p:cNvPr id="9218" name="Picture 2" descr="C:\Users\head\AppData\Local\Microsoft\Windows\Temporary Internet Files\Content.IE5\AWPNRJDQ\free-clip-art-children-reading-boo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365104"/>
            <a:ext cx="1795700" cy="214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9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GB" altLang="en-US" sz="3200" b="1" dirty="0" smtClean="0">
                <a:latin typeface="Comic Sans MS" panose="030F0702030302020204" pitchFamily="66" charset="0"/>
              </a:rPr>
              <a:t>Talking about books is </a:t>
            </a:r>
            <a:r>
              <a:rPr lang="en-GB" altLang="en-US" sz="3200" b="1" i="1" u="sng" dirty="0" err="1" smtClean="0">
                <a:latin typeface="Comic Sans MS" panose="030F0702030302020204" pitchFamily="66" charset="0"/>
              </a:rPr>
              <a:t>very,very</a:t>
            </a:r>
            <a:r>
              <a:rPr lang="en-GB" altLang="en-US" sz="3200" b="1" dirty="0" smtClean="0">
                <a:latin typeface="Comic Sans MS" panose="030F0702030302020204" pitchFamily="66" charset="0"/>
              </a:rPr>
              <a:t> important – ask lots of questions about the text:</a:t>
            </a:r>
            <a:endParaRPr lang="en-GB" altLang="en-US" dirty="0" smtClean="0">
              <a:latin typeface="Comic Sans MS" panose="030F0702030302020204" pitchFamily="66" charset="0"/>
            </a:endParaRPr>
          </a:p>
        </p:txBody>
      </p:sp>
      <p:sp>
        <p:nvSpPr>
          <p:cNvPr id="3" name="Content Placeholder 2"/>
          <p:cNvSpPr>
            <a:spLocks noGrp="1"/>
          </p:cNvSpPr>
          <p:nvPr>
            <p:ph idx="1"/>
          </p:nvPr>
        </p:nvSpPr>
        <p:spPr/>
        <p:txBody>
          <a:bodyPr/>
          <a:lstStyle/>
          <a:p>
            <a:pPr marL="0" indent="0">
              <a:buFont typeface="Arial" charset="0"/>
              <a:buNone/>
              <a:defRPr/>
            </a:pPr>
            <a:endParaRPr lang="en-GB" sz="2000" dirty="0"/>
          </a:p>
          <a:p>
            <a:pPr>
              <a:defRPr/>
            </a:pPr>
            <a:r>
              <a:rPr lang="en-GB" sz="2000" i="1" dirty="0">
                <a:latin typeface="Comic Sans MS" panose="030F0702030302020204" pitchFamily="66" charset="0"/>
              </a:rPr>
              <a:t>Why</a:t>
            </a:r>
            <a:r>
              <a:rPr lang="en-GB" sz="2000" dirty="0">
                <a:latin typeface="Comic Sans MS" panose="030F0702030302020204" pitchFamily="66" charset="0"/>
              </a:rPr>
              <a:t> did that happen?</a:t>
            </a:r>
          </a:p>
          <a:p>
            <a:pPr>
              <a:defRPr/>
            </a:pPr>
            <a:r>
              <a:rPr lang="en-GB" sz="2000" i="1" dirty="0">
                <a:latin typeface="Comic Sans MS" panose="030F0702030302020204" pitchFamily="66" charset="0"/>
              </a:rPr>
              <a:t>What</a:t>
            </a:r>
            <a:r>
              <a:rPr lang="en-GB" sz="2000" dirty="0">
                <a:latin typeface="Comic Sans MS" panose="030F0702030302020204" pitchFamily="66" charset="0"/>
              </a:rPr>
              <a:t> happened next?</a:t>
            </a:r>
          </a:p>
          <a:p>
            <a:pPr>
              <a:defRPr/>
            </a:pPr>
            <a:r>
              <a:rPr lang="en-GB" sz="2000" i="1" dirty="0">
                <a:latin typeface="Comic Sans MS" panose="030F0702030302020204" pitchFamily="66" charset="0"/>
              </a:rPr>
              <a:t>Where/When</a:t>
            </a:r>
            <a:r>
              <a:rPr lang="en-GB" sz="2000" dirty="0">
                <a:latin typeface="Comic Sans MS" panose="030F0702030302020204" pitchFamily="66" charset="0"/>
              </a:rPr>
              <a:t> did it happen?</a:t>
            </a:r>
          </a:p>
          <a:p>
            <a:pPr>
              <a:defRPr/>
            </a:pPr>
            <a:r>
              <a:rPr lang="en-GB" sz="2000" i="1" dirty="0">
                <a:latin typeface="Comic Sans MS" panose="030F0702030302020204" pitchFamily="66" charset="0"/>
              </a:rPr>
              <a:t>How</a:t>
            </a:r>
            <a:r>
              <a:rPr lang="en-GB" sz="2000" dirty="0">
                <a:latin typeface="Comic Sans MS" panose="030F0702030302020204" pitchFamily="66" charset="0"/>
              </a:rPr>
              <a:t> do you think it will end?</a:t>
            </a:r>
          </a:p>
          <a:p>
            <a:pPr>
              <a:defRPr/>
            </a:pPr>
            <a:r>
              <a:rPr lang="en-GB" sz="2000" i="1" dirty="0">
                <a:latin typeface="Comic Sans MS" panose="030F0702030302020204" pitchFamily="66" charset="0"/>
              </a:rPr>
              <a:t>Which </a:t>
            </a:r>
            <a:r>
              <a:rPr lang="en-GB" sz="2000" dirty="0">
                <a:latin typeface="Comic Sans MS" panose="030F0702030302020204" pitchFamily="66" charset="0"/>
              </a:rPr>
              <a:t>was your favourite part?</a:t>
            </a:r>
          </a:p>
          <a:p>
            <a:pPr>
              <a:defRPr/>
            </a:pPr>
            <a:r>
              <a:rPr lang="en-GB" sz="2000" i="1" dirty="0">
                <a:latin typeface="Comic Sans MS" panose="030F0702030302020204" pitchFamily="66" charset="0"/>
              </a:rPr>
              <a:t>How </a:t>
            </a:r>
            <a:r>
              <a:rPr lang="en-GB" sz="2000" dirty="0">
                <a:latin typeface="Comic Sans MS" panose="030F0702030302020204" pitchFamily="66" charset="0"/>
              </a:rPr>
              <a:t>did xxx feel?</a:t>
            </a:r>
          </a:p>
          <a:p>
            <a:pPr>
              <a:defRPr/>
            </a:pPr>
            <a:r>
              <a:rPr lang="en-GB" sz="2000" i="1" dirty="0">
                <a:latin typeface="Comic Sans MS" panose="030F0702030302020204" pitchFamily="66" charset="0"/>
              </a:rPr>
              <a:t>How </a:t>
            </a:r>
            <a:r>
              <a:rPr lang="en-GB" sz="2000" dirty="0">
                <a:latin typeface="Comic Sans MS" panose="030F0702030302020204" pitchFamily="66" charset="0"/>
              </a:rPr>
              <a:t>do you know that?</a:t>
            </a:r>
          </a:p>
          <a:p>
            <a:pPr>
              <a:defRPr/>
            </a:pPr>
            <a:r>
              <a:rPr lang="en-GB" sz="2000" dirty="0">
                <a:latin typeface="Comic Sans MS" panose="030F0702030302020204" pitchFamily="66" charset="0"/>
              </a:rPr>
              <a:t>Who are the main characters in the story?</a:t>
            </a:r>
          </a:p>
          <a:p>
            <a:pPr>
              <a:defRPr/>
            </a:pPr>
            <a:r>
              <a:rPr lang="en-GB" sz="2000" dirty="0">
                <a:latin typeface="Comic Sans MS" panose="030F0702030302020204" pitchFamily="66" charset="0"/>
              </a:rPr>
              <a:t>Was there a part in the story that was sad/happy/funny/</a:t>
            </a:r>
            <a:r>
              <a:rPr lang="en-GB" sz="2000" dirty="0" err="1">
                <a:latin typeface="Comic Sans MS" panose="030F0702030302020204" pitchFamily="66" charset="0"/>
              </a:rPr>
              <a:t>etc</a:t>
            </a:r>
            <a:r>
              <a:rPr lang="en-GB" sz="2000" dirty="0">
                <a:latin typeface="Comic Sans MS" panose="030F0702030302020204" pitchFamily="66" charset="0"/>
              </a:rPr>
              <a:t>?  </a:t>
            </a:r>
          </a:p>
          <a:p>
            <a:pPr>
              <a:defRPr/>
            </a:pPr>
            <a:endParaRPr lang="en-GB" sz="2000" dirty="0"/>
          </a:p>
        </p:txBody>
      </p:sp>
      <p:pic>
        <p:nvPicPr>
          <p:cNvPr id="10242" name="Picture 2" descr="C:\Users\head\AppData\Local\Microsoft\Windows\Temporary Internet Files\Content.IE5\JF62VCV7\reading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229200"/>
            <a:ext cx="2042766" cy="143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GB" sz="4800" dirty="0" smtClean="0">
                <a:latin typeface="Comic Sans MS" pitchFamily="66" charset="0"/>
              </a:rPr>
              <a:t/>
            </a:r>
            <a:br>
              <a:rPr lang="en-GB" sz="4800" dirty="0" smtClean="0">
                <a:latin typeface="Comic Sans MS" pitchFamily="66" charset="0"/>
              </a:rPr>
            </a:br>
            <a:r>
              <a:rPr lang="en-GB" sz="4800" dirty="0">
                <a:latin typeface="Comic Sans MS" pitchFamily="66" charset="0"/>
              </a:rPr>
              <a:t/>
            </a:r>
            <a:br>
              <a:rPr lang="en-GB" sz="4800" dirty="0">
                <a:latin typeface="Comic Sans MS" pitchFamily="66" charset="0"/>
              </a:rPr>
            </a:br>
            <a:r>
              <a:rPr lang="en-GB" sz="4800" dirty="0" smtClean="0">
                <a:latin typeface="Comic Sans MS" pitchFamily="66" charset="0"/>
              </a:rPr>
              <a:t/>
            </a:r>
            <a:br>
              <a:rPr lang="en-GB" sz="4800" dirty="0" smtClean="0">
                <a:latin typeface="Comic Sans MS" pitchFamily="66" charset="0"/>
              </a:rPr>
            </a:br>
            <a:r>
              <a:rPr lang="en-GB" sz="4800" dirty="0">
                <a:latin typeface="Comic Sans MS" pitchFamily="66" charset="0"/>
              </a:rPr>
              <a:t/>
            </a:r>
            <a:br>
              <a:rPr lang="en-GB" sz="4800" dirty="0">
                <a:latin typeface="Comic Sans MS" pitchFamily="66" charset="0"/>
              </a:rPr>
            </a:br>
            <a:r>
              <a:rPr lang="en-GB" sz="4800" dirty="0" smtClean="0">
                <a:latin typeface="Comic Sans MS" pitchFamily="66" charset="0"/>
              </a:rPr>
              <a:t/>
            </a:r>
            <a:br>
              <a:rPr lang="en-GB" sz="4800" dirty="0" smtClean="0">
                <a:latin typeface="Comic Sans MS" pitchFamily="66" charset="0"/>
              </a:rPr>
            </a:br>
            <a:r>
              <a:rPr lang="en-GB" sz="4800" dirty="0">
                <a:latin typeface="Comic Sans MS" pitchFamily="66" charset="0"/>
              </a:rPr>
              <a:t/>
            </a:r>
            <a:br>
              <a:rPr lang="en-GB" sz="4800" dirty="0">
                <a:latin typeface="Comic Sans MS" pitchFamily="66" charset="0"/>
              </a:rPr>
            </a:br>
            <a:r>
              <a:rPr lang="en-GB" sz="4800" dirty="0">
                <a:latin typeface="Comic Sans MS" pitchFamily="66" charset="0"/>
              </a:rPr>
              <a:t/>
            </a:r>
            <a:br>
              <a:rPr lang="en-GB" sz="4800" dirty="0">
                <a:latin typeface="Comic Sans MS" pitchFamily="66" charset="0"/>
              </a:rPr>
            </a:br>
            <a:r>
              <a:rPr lang="en-GB" sz="4800" dirty="0" smtClean="0">
                <a:latin typeface="Comic Sans MS" pitchFamily="66" charset="0"/>
              </a:rPr>
              <a:t>Writing</a:t>
            </a:r>
            <a:endParaRPr lang="en-GB" sz="4800" dirty="0">
              <a:latin typeface="Comic Sans MS" pitchFamily="66" charset="0"/>
            </a:endParaRPr>
          </a:p>
        </p:txBody>
      </p:sp>
      <p:pic>
        <p:nvPicPr>
          <p:cNvPr id="11267" name="Picture 3" descr="C:\Users\head\AppData\Local\Microsoft\Windows\Temporary Internet Files\Content.IE5\AWPNRJDQ\Boy_Writ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720"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8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ChangeArrowheads="1"/>
          </p:cNvSpPr>
          <p:nvPr/>
        </p:nvSpPr>
        <p:spPr bwMode="auto">
          <a:xfrm>
            <a:off x="1331913" y="660400"/>
            <a:ext cx="7056437" cy="2225675"/>
          </a:xfrm>
          <a:prstGeom prst="rect">
            <a:avLst/>
          </a:prstGeom>
          <a:noFill/>
          <a:ln w="9525">
            <a:noFill/>
            <a:miter lim="800000"/>
            <a:headEnd/>
            <a:tailEnd/>
          </a:ln>
        </p:spPr>
        <p:txBody>
          <a:bodyPr anchor="ctr">
            <a:spAutoFit/>
          </a:bodyPr>
          <a:lstStyle/>
          <a:p>
            <a:pPr algn="ctr"/>
            <a:r>
              <a:rPr lang="en-GB" sz="2000" b="1" u="sng" dirty="0">
                <a:latin typeface="Comic Sans MS" pitchFamily="66" charset="0"/>
                <a:cs typeface="Times New Roman" pitchFamily="18" charset="0"/>
              </a:rPr>
              <a:t>EMERGENT WRITING STAGES</a:t>
            </a:r>
            <a:endParaRPr lang="en-GB" sz="2000" u="sng" dirty="0"/>
          </a:p>
          <a:p>
            <a:pPr eaLnBrk="0" hangingPunct="0"/>
            <a:r>
              <a:rPr lang="en-GB" sz="2000" b="1" dirty="0">
                <a:latin typeface="Comic Sans MS" pitchFamily="66" charset="0"/>
                <a:cs typeface="Times New Roman" pitchFamily="18" charset="0"/>
              </a:rPr>
              <a:t>Stage 1</a:t>
            </a:r>
            <a:endParaRPr lang="en-GB" sz="2000" dirty="0"/>
          </a:p>
          <a:p>
            <a:pPr eaLnBrk="0" hangingPunct="0">
              <a:buFont typeface="Symbol" pitchFamily="18" charset="2"/>
              <a:buChar char=""/>
            </a:pPr>
            <a:r>
              <a:rPr lang="en-GB" sz="2000" dirty="0">
                <a:latin typeface="Comic Sans MS" pitchFamily="66" charset="0"/>
                <a:cs typeface="Times New Roman" pitchFamily="18" charset="0"/>
              </a:rPr>
              <a:t>- uses drawing to stand for writing</a:t>
            </a:r>
            <a:r>
              <a:rPr lang="en-GB" sz="2000" dirty="0">
                <a:cs typeface="Times New Roman" pitchFamily="18" charset="0"/>
              </a:rPr>
              <a:t> </a:t>
            </a:r>
          </a:p>
          <a:p>
            <a:pPr eaLnBrk="0" hangingPunct="0">
              <a:buFont typeface="Symbol" pitchFamily="18" charset="2"/>
              <a:buChar char=""/>
            </a:pPr>
            <a:r>
              <a:rPr lang="en-GB" sz="2000" dirty="0">
                <a:latin typeface="Comic Sans MS" pitchFamily="66" charset="0"/>
                <a:cs typeface="Times New Roman" pitchFamily="18" charset="0"/>
              </a:rPr>
              <a:t>- believes that drawings / writing is communication of a   purposeful message</a:t>
            </a:r>
            <a:r>
              <a:rPr lang="en-GB" sz="2000" dirty="0">
                <a:cs typeface="Times New Roman" pitchFamily="18" charset="0"/>
              </a:rPr>
              <a:t> </a:t>
            </a:r>
          </a:p>
          <a:p>
            <a:pPr eaLnBrk="0" hangingPunct="0">
              <a:buFont typeface="Symbol" pitchFamily="18" charset="2"/>
              <a:buChar char=""/>
            </a:pPr>
            <a:r>
              <a:rPr lang="en-GB" sz="2000" dirty="0">
                <a:latin typeface="Comic Sans MS" pitchFamily="66" charset="0"/>
                <a:cs typeface="Times New Roman" pitchFamily="18" charset="0"/>
              </a:rPr>
              <a:t>- read their drawings as if there were writing on them</a:t>
            </a:r>
            <a:endParaRPr lang="en-GB" sz="2000" dirty="0"/>
          </a:p>
          <a:p>
            <a:pPr eaLnBrk="0" hangingPunct="0"/>
            <a:endParaRPr lang="en-GB" sz="2000" dirty="0"/>
          </a:p>
        </p:txBody>
      </p:sp>
      <p:pic>
        <p:nvPicPr>
          <p:cNvPr id="14338" name="Picture 5" descr="http://www.sedubois.k12.in.us/~jblackgrove/stages1a.gif"/>
          <p:cNvPicPr>
            <a:picLocks noChangeAspect="1" noChangeArrowheads="1"/>
          </p:cNvPicPr>
          <p:nvPr/>
        </p:nvPicPr>
        <p:blipFill>
          <a:blip r:embed="rId2" r:link="rId3"/>
          <a:srcRect/>
          <a:stretch>
            <a:fillRect/>
          </a:stretch>
        </p:blipFill>
        <p:spPr bwMode="auto">
          <a:xfrm>
            <a:off x="2124075" y="2781300"/>
            <a:ext cx="4976813"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1547813" y="1254125"/>
            <a:ext cx="6480175" cy="1616075"/>
          </a:xfrm>
          <a:prstGeom prst="rect">
            <a:avLst/>
          </a:prstGeom>
          <a:noFill/>
          <a:ln w="9525">
            <a:noFill/>
            <a:miter lim="800000"/>
            <a:headEnd/>
            <a:tailEnd/>
          </a:ln>
        </p:spPr>
        <p:txBody>
          <a:bodyPr anchor="ctr">
            <a:spAutoFit/>
          </a:bodyPr>
          <a:lstStyle/>
          <a:p>
            <a:r>
              <a:rPr lang="en-GB" sz="2000" b="1">
                <a:latin typeface="Comic Sans MS" pitchFamily="66" charset="0"/>
                <a:cs typeface="Times New Roman" pitchFamily="18" charset="0"/>
              </a:rPr>
              <a:t>Stage 2</a:t>
            </a:r>
            <a:endParaRPr lang="en-GB" sz="2000"/>
          </a:p>
          <a:p>
            <a:pPr eaLnBrk="0" hangingPunct="0">
              <a:buFont typeface="Symbol" pitchFamily="18" charset="2"/>
              <a:buChar char=""/>
            </a:pPr>
            <a:r>
              <a:rPr lang="en-GB" sz="2000">
                <a:latin typeface="Comic Sans MS" pitchFamily="66" charset="0"/>
                <a:cs typeface="Times New Roman" pitchFamily="18" charset="0"/>
              </a:rPr>
              <a:t>- scribbles but intends it as writing</a:t>
            </a:r>
            <a:r>
              <a:rPr lang="en-GB" sz="2000">
                <a:cs typeface="Times New Roman" pitchFamily="18" charset="0"/>
              </a:rPr>
              <a:t> </a:t>
            </a:r>
          </a:p>
          <a:p>
            <a:pPr eaLnBrk="0" hangingPunct="0">
              <a:buFont typeface="Symbol" pitchFamily="18" charset="2"/>
              <a:buChar char=""/>
            </a:pPr>
            <a:r>
              <a:rPr lang="en-GB" sz="2000">
                <a:latin typeface="Comic Sans MS" pitchFamily="66" charset="0"/>
                <a:cs typeface="Times New Roman" pitchFamily="18" charset="0"/>
              </a:rPr>
              <a:t>- scribbling resembles writing</a:t>
            </a:r>
            <a:r>
              <a:rPr lang="en-GB" sz="2000">
                <a:cs typeface="Times New Roman" pitchFamily="18" charset="0"/>
              </a:rPr>
              <a:t> </a:t>
            </a:r>
          </a:p>
          <a:p>
            <a:pPr eaLnBrk="0" hangingPunct="0">
              <a:buFont typeface="Symbol" pitchFamily="18" charset="2"/>
              <a:buChar char=""/>
            </a:pPr>
            <a:r>
              <a:rPr lang="en-GB" sz="2000">
                <a:latin typeface="Comic Sans MS" pitchFamily="66" charset="0"/>
                <a:cs typeface="Times New Roman" pitchFamily="18" charset="0"/>
              </a:rPr>
              <a:t>- holds and uses pencil like an adult</a:t>
            </a:r>
            <a:endParaRPr lang="en-GB" sz="2000"/>
          </a:p>
          <a:p>
            <a:pPr eaLnBrk="0" hangingPunct="0"/>
            <a:endParaRPr lang="en-GB" sz="2000"/>
          </a:p>
        </p:txBody>
      </p:sp>
      <p:pic>
        <p:nvPicPr>
          <p:cNvPr id="15362" name="Picture 4" descr="http://www.sedubois.k12.in.us/~jblackgrove/stages1b.gif"/>
          <p:cNvPicPr>
            <a:picLocks noChangeAspect="1" noChangeArrowheads="1"/>
          </p:cNvPicPr>
          <p:nvPr/>
        </p:nvPicPr>
        <p:blipFill>
          <a:blip r:embed="rId2" r:link="rId3"/>
          <a:srcRect/>
          <a:stretch>
            <a:fillRect/>
          </a:stretch>
        </p:blipFill>
        <p:spPr bwMode="auto">
          <a:xfrm>
            <a:off x="1908175" y="2924175"/>
            <a:ext cx="5715000"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1116013" y="1252538"/>
            <a:ext cx="7056437" cy="1616075"/>
          </a:xfrm>
          <a:prstGeom prst="rect">
            <a:avLst/>
          </a:prstGeom>
          <a:noFill/>
          <a:ln w="9525">
            <a:noFill/>
            <a:miter lim="800000"/>
            <a:headEnd/>
            <a:tailEnd/>
          </a:ln>
        </p:spPr>
        <p:txBody>
          <a:bodyPr anchor="ctr">
            <a:spAutoFit/>
          </a:bodyPr>
          <a:lstStyle/>
          <a:p>
            <a:r>
              <a:rPr lang="en-GB" sz="2000" b="1">
                <a:latin typeface="Comic Sans MS" pitchFamily="66" charset="0"/>
                <a:cs typeface="Times New Roman" pitchFamily="18" charset="0"/>
              </a:rPr>
              <a:t>Stage 3</a:t>
            </a:r>
            <a:endParaRPr lang="en-GB" sz="2000"/>
          </a:p>
          <a:p>
            <a:pPr eaLnBrk="0" hangingPunct="0">
              <a:buFont typeface="Symbol" pitchFamily="18" charset="2"/>
              <a:buChar char=""/>
            </a:pPr>
            <a:r>
              <a:rPr lang="en-GB" sz="2000">
                <a:latin typeface="Comic Sans MS" pitchFamily="66" charset="0"/>
                <a:cs typeface="Times New Roman" pitchFamily="18" charset="0"/>
              </a:rPr>
              <a:t>- shapes in writing actually resemble letters</a:t>
            </a:r>
            <a:r>
              <a:rPr lang="en-GB" sz="2000">
                <a:cs typeface="Times New Roman" pitchFamily="18" charset="0"/>
              </a:rPr>
              <a:t> </a:t>
            </a:r>
          </a:p>
          <a:p>
            <a:pPr eaLnBrk="0" hangingPunct="0">
              <a:buFont typeface="Symbol" pitchFamily="18" charset="2"/>
              <a:buChar char=""/>
            </a:pPr>
            <a:r>
              <a:rPr lang="en-GB" sz="2000">
                <a:latin typeface="Comic Sans MS" pitchFamily="66" charset="0"/>
                <a:cs typeface="Times New Roman" pitchFamily="18" charset="0"/>
              </a:rPr>
              <a:t>- shapes are not actually letters</a:t>
            </a:r>
            <a:r>
              <a:rPr lang="en-GB" sz="2000">
                <a:cs typeface="Times New Roman" pitchFamily="18" charset="0"/>
              </a:rPr>
              <a:t> </a:t>
            </a:r>
          </a:p>
          <a:p>
            <a:pPr eaLnBrk="0" hangingPunct="0">
              <a:buFont typeface="Symbol" pitchFamily="18" charset="2"/>
              <a:buChar char=""/>
            </a:pPr>
            <a:r>
              <a:rPr lang="en-GB" sz="2000">
                <a:latin typeface="Comic Sans MS" pitchFamily="66" charset="0"/>
                <a:cs typeface="Times New Roman" pitchFamily="18" charset="0"/>
              </a:rPr>
              <a:t>- look like poorly formed letters, but are unique creations</a:t>
            </a:r>
            <a:endParaRPr lang="en-GB" sz="2000"/>
          </a:p>
          <a:p>
            <a:pPr eaLnBrk="0" hangingPunct="0"/>
            <a:endParaRPr lang="en-GB" sz="2000"/>
          </a:p>
        </p:txBody>
      </p:sp>
      <p:pic>
        <p:nvPicPr>
          <p:cNvPr id="16386" name="Picture 4" descr="http://www.sedubois.k12.in.us/~jblackgrove/stages1c.gif"/>
          <p:cNvPicPr>
            <a:picLocks noChangeAspect="1" noChangeArrowheads="1"/>
          </p:cNvPicPr>
          <p:nvPr/>
        </p:nvPicPr>
        <p:blipFill>
          <a:blip r:embed="rId2" r:link="rId3"/>
          <a:srcRect/>
          <a:stretch>
            <a:fillRect/>
          </a:stretch>
        </p:blipFill>
        <p:spPr bwMode="auto">
          <a:xfrm>
            <a:off x="1763713" y="2708275"/>
            <a:ext cx="5970587"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ChangeArrowheads="1"/>
          </p:cNvSpPr>
          <p:nvPr/>
        </p:nvSpPr>
        <p:spPr bwMode="auto">
          <a:xfrm>
            <a:off x="1042988" y="765175"/>
            <a:ext cx="7272337" cy="1616075"/>
          </a:xfrm>
          <a:prstGeom prst="rect">
            <a:avLst/>
          </a:prstGeom>
          <a:noFill/>
          <a:ln w="9525">
            <a:noFill/>
            <a:miter lim="800000"/>
            <a:headEnd/>
            <a:tailEnd/>
          </a:ln>
        </p:spPr>
        <p:txBody>
          <a:bodyPr wrap="none" anchor="ctr">
            <a:spAutoFit/>
          </a:bodyPr>
          <a:lstStyle/>
          <a:p>
            <a:r>
              <a:rPr lang="en-GB" sz="2000" b="1">
                <a:latin typeface="Comic Sans MS" pitchFamily="66" charset="0"/>
                <a:cs typeface="Times New Roman" pitchFamily="18" charset="0"/>
              </a:rPr>
              <a:t>Stage 4</a:t>
            </a:r>
            <a:endParaRPr lang="en-GB" sz="2000"/>
          </a:p>
          <a:p>
            <a:pPr eaLnBrk="0" hangingPunct="0">
              <a:buFont typeface="Symbol" pitchFamily="18" charset="2"/>
              <a:buNone/>
            </a:pPr>
            <a:r>
              <a:rPr lang="en-GB" sz="2000">
                <a:latin typeface="Comic Sans MS" pitchFamily="66" charset="0"/>
                <a:cs typeface="Times New Roman" pitchFamily="18" charset="0"/>
              </a:rPr>
              <a:t>- uses letter sequences perhaps learned from his/her name</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may write the same letters in many ways</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long strings of letters in random order</a:t>
            </a:r>
            <a:endParaRPr lang="en-GB" sz="2000"/>
          </a:p>
          <a:p>
            <a:pPr eaLnBrk="0" hangingPunct="0"/>
            <a:endParaRPr lang="en-GB" sz="2000"/>
          </a:p>
        </p:txBody>
      </p:sp>
      <p:pic>
        <p:nvPicPr>
          <p:cNvPr id="17410" name="Picture 4" descr="http://www.sedubois.k12.in.us/~jblackgrove/stages1d.gif"/>
          <p:cNvPicPr>
            <a:picLocks noChangeAspect="1" noChangeArrowheads="1"/>
          </p:cNvPicPr>
          <p:nvPr/>
        </p:nvPicPr>
        <p:blipFill>
          <a:blip r:embed="rId2" r:link="rId3"/>
          <a:srcRect/>
          <a:stretch>
            <a:fillRect/>
          </a:stretch>
        </p:blipFill>
        <p:spPr bwMode="auto">
          <a:xfrm>
            <a:off x="1547813" y="2636838"/>
            <a:ext cx="6551612" cy="176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ChangeArrowheads="1"/>
          </p:cNvSpPr>
          <p:nvPr/>
        </p:nvSpPr>
        <p:spPr bwMode="auto">
          <a:xfrm>
            <a:off x="1116013" y="333375"/>
            <a:ext cx="7488237" cy="2713038"/>
          </a:xfrm>
          <a:prstGeom prst="rect">
            <a:avLst/>
          </a:prstGeom>
          <a:noFill/>
          <a:ln w="9525">
            <a:noFill/>
            <a:miter lim="800000"/>
            <a:headEnd/>
            <a:tailEnd/>
          </a:ln>
        </p:spPr>
        <p:txBody>
          <a:bodyPr anchor="ctr">
            <a:spAutoFit/>
          </a:bodyPr>
          <a:lstStyle/>
          <a:p>
            <a:r>
              <a:rPr lang="en-GB" sz="2000" b="1">
                <a:latin typeface="Comic Sans MS" pitchFamily="66" charset="0"/>
                <a:cs typeface="Times New Roman" pitchFamily="18" charset="0"/>
              </a:rPr>
              <a:t>Stage 5</a:t>
            </a:r>
            <a:endParaRPr lang="en-GB" sz="2000"/>
          </a:p>
          <a:p>
            <a:pPr eaLnBrk="0" hangingPunct="0">
              <a:buFont typeface="Symbol" pitchFamily="18" charset="2"/>
              <a:buNone/>
            </a:pPr>
            <a:r>
              <a:rPr lang="en-GB" sz="2000">
                <a:latin typeface="Comic Sans MS" pitchFamily="66" charset="0"/>
                <a:cs typeface="Times New Roman" pitchFamily="18" charset="0"/>
              </a:rPr>
              <a:t>- creates own spelling when conventional spelling is not known</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one letter may represent an entire syllable</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words may overlay</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may not use proper spacing</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as writing matures, more words are spelled conventionally</a:t>
            </a:r>
            <a:r>
              <a:rPr lang="en-GB" sz="2000">
                <a:cs typeface="Times New Roman" pitchFamily="18" charset="0"/>
              </a:rPr>
              <a:t> </a:t>
            </a:r>
          </a:p>
          <a:p>
            <a:pPr eaLnBrk="0" hangingPunct="0">
              <a:buFont typeface="Symbol" pitchFamily="18" charset="2"/>
              <a:buNone/>
            </a:pPr>
            <a:r>
              <a:rPr lang="en-GB" sz="2000">
                <a:latin typeface="Comic Sans MS" pitchFamily="66" charset="0"/>
                <a:cs typeface="Times New Roman" pitchFamily="18" charset="0"/>
              </a:rPr>
              <a:t>- as writing matures, perhaps only one or two letters invented or omitted</a:t>
            </a:r>
            <a:endParaRPr lang="en-GB" sz="2000"/>
          </a:p>
          <a:p>
            <a:pPr eaLnBrk="0" hangingPunct="0"/>
            <a:r>
              <a:rPr lang="en-GB" sz="1200">
                <a:cs typeface="Times New Roman" pitchFamily="18" charset="0"/>
              </a:rPr>
              <a:t> </a:t>
            </a:r>
            <a:endParaRPr lang="en-GB"/>
          </a:p>
        </p:txBody>
      </p:sp>
      <p:pic>
        <p:nvPicPr>
          <p:cNvPr id="18434" name="Picture 4" descr="http://www.sedubois.k12.in.us/~jblackgrove/stages2a.gif"/>
          <p:cNvPicPr>
            <a:picLocks noChangeAspect="1" noChangeArrowheads="1"/>
          </p:cNvPicPr>
          <p:nvPr/>
        </p:nvPicPr>
        <p:blipFill>
          <a:blip r:embed="rId2" r:link="rId3"/>
          <a:srcRect/>
          <a:stretch>
            <a:fillRect/>
          </a:stretch>
        </p:blipFill>
        <p:spPr bwMode="auto">
          <a:xfrm>
            <a:off x="1187450" y="3068638"/>
            <a:ext cx="6335713" cy="1731962"/>
          </a:xfrm>
          <a:prstGeom prst="rect">
            <a:avLst/>
          </a:prstGeom>
          <a:noFill/>
          <a:ln w="9525">
            <a:noFill/>
            <a:miter lim="800000"/>
            <a:headEnd/>
            <a:tailEnd/>
          </a:ln>
        </p:spPr>
      </p:pic>
      <p:sp>
        <p:nvSpPr>
          <p:cNvPr id="18435" name="Rectangle 6"/>
          <p:cNvSpPr>
            <a:spLocks noChangeArrowheads="1"/>
          </p:cNvSpPr>
          <p:nvPr/>
        </p:nvSpPr>
        <p:spPr bwMode="auto">
          <a:xfrm>
            <a:off x="0" y="4624388"/>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http://www.sedubois.k12.in.us/~jblackgrove/stages2.gif"/>
          <p:cNvPicPr>
            <a:picLocks noChangeAspect="1" noChangeArrowheads="1"/>
          </p:cNvPicPr>
          <p:nvPr/>
        </p:nvPicPr>
        <p:blipFill>
          <a:blip r:embed="rId2" r:link="rId3"/>
          <a:srcRect/>
          <a:stretch>
            <a:fillRect/>
          </a:stretch>
        </p:blipFill>
        <p:spPr bwMode="auto">
          <a:xfrm>
            <a:off x="323850" y="1916113"/>
            <a:ext cx="8642350" cy="1697037"/>
          </a:xfrm>
          <a:prstGeom prst="rect">
            <a:avLst/>
          </a:prstGeom>
          <a:noFill/>
          <a:ln w="9525">
            <a:noFill/>
            <a:miter lim="800000"/>
            <a:headEnd/>
            <a:tailEnd/>
          </a:ln>
        </p:spPr>
      </p:pic>
      <p:pic>
        <p:nvPicPr>
          <p:cNvPr id="19458" name="Picture 4" descr="http://www.sedubois.k12.in.us/~jblackgrove/Pencil_06.gif"/>
          <p:cNvPicPr>
            <a:picLocks noChangeAspect="1" noChangeArrowheads="1"/>
          </p:cNvPicPr>
          <p:nvPr/>
        </p:nvPicPr>
        <p:blipFill>
          <a:blip r:embed="rId4" r:link="rId5"/>
          <a:srcRect/>
          <a:stretch>
            <a:fillRect/>
          </a:stretch>
        </p:blipFill>
        <p:spPr bwMode="auto">
          <a:xfrm>
            <a:off x="2987675" y="3933825"/>
            <a:ext cx="4667250" cy="295275"/>
          </a:xfrm>
          <a:prstGeom prst="rect">
            <a:avLst/>
          </a:prstGeom>
          <a:noFill/>
          <a:ln w="9525">
            <a:noFill/>
            <a:miter lim="800000"/>
            <a:headEnd/>
            <a:tailEnd/>
          </a:ln>
        </p:spPr>
      </p:pic>
      <p:sp>
        <p:nvSpPr>
          <p:cNvPr id="19459" name="Rectangle 6"/>
          <p:cNvSpPr>
            <a:spLocks noChangeArrowheads="1"/>
          </p:cNvSpPr>
          <p:nvPr/>
        </p:nvSpPr>
        <p:spPr bwMode="auto">
          <a:xfrm>
            <a:off x="1403350" y="836613"/>
            <a:ext cx="5021263" cy="976312"/>
          </a:xfrm>
          <a:prstGeom prst="rect">
            <a:avLst/>
          </a:prstGeom>
          <a:noFill/>
          <a:ln w="9525">
            <a:noFill/>
            <a:miter lim="800000"/>
            <a:headEnd/>
            <a:tailEnd/>
          </a:ln>
        </p:spPr>
        <p:txBody>
          <a:bodyPr wrap="none" anchor="ctr">
            <a:spAutoFit/>
          </a:bodyPr>
          <a:lstStyle/>
          <a:p>
            <a:r>
              <a:rPr lang="en-GB" sz="2000" b="1">
                <a:latin typeface="Comic Sans MS" pitchFamily="66" charset="0"/>
                <a:cs typeface="Times New Roman" pitchFamily="18" charset="0"/>
              </a:rPr>
              <a:t>Stage 6</a:t>
            </a:r>
            <a:endParaRPr lang="en-GB" sz="2000"/>
          </a:p>
          <a:p>
            <a:pPr eaLnBrk="0" hangingPunct="0">
              <a:buFont typeface="Symbol" pitchFamily="18" charset="2"/>
              <a:buNone/>
            </a:pPr>
            <a:r>
              <a:rPr lang="en-GB" sz="2000">
                <a:latin typeface="Comic Sans MS" pitchFamily="66" charset="0"/>
                <a:cs typeface="Times New Roman" pitchFamily="18" charset="0"/>
              </a:rPr>
              <a:t>- usually resembles writing as we know it</a:t>
            </a:r>
            <a:r>
              <a:rPr lang="en-GB" sz="1200">
                <a:cs typeface="Times New Roman" pitchFamily="18" charset="0"/>
              </a:rPr>
              <a:t> </a:t>
            </a:r>
            <a:endParaRPr lang="en-GB" sz="900"/>
          </a:p>
          <a:p>
            <a:pPr eaLnBrk="0" hangingPunct="0"/>
            <a:endParaRPr lang="en-GB"/>
          </a:p>
        </p:txBody>
      </p:sp>
      <p:sp>
        <p:nvSpPr>
          <p:cNvPr id="19460" name="Rectangle 7"/>
          <p:cNvSpPr>
            <a:spLocks noChangeArrowheads="1"/>
          </p:cNvSpPr>
          <p:nvPr/>
        </p:nvSpPr>
        <p:spPr bwMode="auto">
          <a:xfrm>
            <a:off x="0" y="4057650"/>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rtlCol="0">
            <a:normAutofit fontScale="90000"/>
          </a:bodyPr>
          <a:lstStyle/>
          <a:p>
            <a:pPr eaLnBrk="1" fontAlgn="auto" hangingPunct="1">
              <a:spcAft>
                <a:spcPts val="0"/>
              </a:spcAft>
              <a:defRPr/>
            </a:pPr>
            <a:r>
              <a:rPr lang="en-GB" b="1" dirty="0" smtClean="0">
                <a:latin typeface="Comic Sans MS" pitchFamily="66" charset="0"/>
              </a:rPr>
              <a:t/>
            </a:r>
            <a:br>
              <a:rPr lang="en-GB" b="1" dirty="0" smtClean="0">
                <a:latin typeface="Comic Sans MS" pitchFamily="66" charset="0"/>
              </a:rPr>
            </a:br>
            <a:r>
              <a:rPr lang="en-GB" b="1" dirty="0" smtClean="0">
                <a:latin typeface="Comic Sans MS" pitchFamily="66" charset="0"/>
              </a:rPr>
              <a:t>Children’s spoken language supports reading and writing</a:t>
            </a:r>
            <a:br>
              <a:rPr lang="en-GB" b="1" dirty="0" smtClean="0">
                <a:latin typeface="Comic Sans MS" pitchFamily="66" charset="0"/>
              </a:rPr>
            </a:br>
            <a:endParaRPr lang="en-GB" dirty="0" smtClean="0">
              <a:latin typeface="Comic Sans MS" pitchFamily="66" charset="0"/>
            </a:endParaRPr>
          </a:p>
        </p:txBody>
      </p:sp>
      <p:sp>
        <p:nvSpPr>
          <p:cNvPr id="4099" name="Content Placeholder 2"/>
          <p:cNvSpPr>
            <a:spLocks noGrp="1"/>
          </p:cNvSpPr>
          <p:nvPr>
            <p:ph idx="1"/>
          </p:nvPr>
        </p:nvSpPr>
        <p:spPr>
          <a:xfrm>
            <a:off x="467544" y="1417638"/>
            <a:ext cx="8358664" cy="5179714"/>
          </a:xfrm>
        </p:spPr>
        <p:txBody>
          <a:bodyPr/>
          <a:lstStyle/>
          <a:p>
            <a:pPr eaLnBrk="1" hangingPunct="1"/>
            <a:r>
              <a:rPr lang="en-GB" altLang="en-US" sz="2500" dirty="0" smtClean="0">
                <a:latin typeface="Comic Sans MS" pitchFamily="66" charset="0"/>
              </a:rPr>
              <a:t>In order to make a good start in reading and writing, children need to have an adult listen to them and talk to them. Speaking and listening are the foundations for reading and writing. </a:t>
            </a:r>
          </a:p>
          <a:p>
            <a:pPr eaLnBrk="1" hangingPunct="1"/>
            <a:r>
              <a:rPr lang="en-GB" altLang="en-US" sz="2500" dirty="0" smtClean="0">
                <a:latin typeface="Comic Sans MS" pitchFamily="66" charset="0"/>
              </a:rPr>
              <a:t>Books are a rich source of new words for your child; words you would not use in everyday conversations appear in books. Children need to have a wide vocabulary to understand the meaning of books, so read aloud and share books as often as you can. They will enjoy it and it will be useful to them when they come across these words in their own reading later on.</a:t>
            </a:r>
          </a:p>
          <a:p>
            <a:pPr eaLnBrk="1" hangingPunct="1"/>
            <a:endParaRPr lang="en-GB" altLang="en-US" sz="2500" dirty="0" smtClean="0">
              <a:latin typeface="Comic Sans MS" pitchFamily="66" charset="0"/>
            </a:endParaRPr>
          </a:p>
        </p:txBody>
      </p:sp>
      <p:pic>
        <p:nvPicPr>
          <p:cNvPr id="1026" name="Picture 2" descr="C:\Users\head\AppData\Local\Microsoft\Windows\Temporary Internet Files\Content.IE5\AWPNRJDQ\tal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48680"/>
            <a:ext cx="1517904" cy="7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1000"/>
                                        <p:tgtEl>
                                          <p:spTgt spid="4099">
                                            <p:txEl>
                                              <p:pRg st="0" end="0"/>
                                            </p:txEl>
                                          </p:spTgt>
                                        </p:tgtEl>
                                      </p:cBhvr>
                                    </p:animEffect>
                                    <p:anim calcmode="lin" valueType="num">
                                      <p:cBhvr>
                                        <p:cTn id="14"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Effect transition="in" filter="fade">
                                      <p:cBhvr>
                                        <p:cTn id="20" dur="1000"/>
                                        <p:tgtEl>
                                          <p:spTgt spid="4099">
                                            <p:txEl>
                                              <p:pRg st="1" end="1"/>
                                            </p:txEl>
                                          </p:spTgt>
                                        </p:tgtEl>
                                      </p:cBhvr>
                                    </p:animEffect>
                                    <p:anim calcmode="lin" valueType="num">
                                      <p:cBhvr>
                                        <p:cTn id="21"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u="sng" dirty="0" smtClean="0">
                <a:latin typeface="Comic Sans MS" panose="030F0702030302020204" pitchFamily="66" charset="0"/>
              </a:rPr>
              <a:t>Introducing Cursive Handwriting </a:t>
            </a:r>
            <a:endParaRPr lang="en-GB" u="sng" dirty="0">
              <a:latin typeface="Comic Sans MS" panose="030F0702030302020204" pitchFamily="66"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84776"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7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eaLnBrk="1" fontAlgn="auto" hangingPunct="1">
              <a:spcBef>
                <a:spcPct val="20000"/>
              </a:spcBef>
              <a:spcAft>
                <a:spcPts val="0"/>
              </a:spcAft>
              <a:buClrTx/>
              <a:buSzTx/>
              <a:buFont typeface="Arial" panose="020B0604020202020204" pitchFamily="34" charset="0"/>
              <a:buChar char="•"/>
            </a:pPr>
            <a:r>
              <a:rPr lang="en-GB" dirty="0">
                <a:solidFill>
                  <a:prstClr val="black"/>
                </a:solidFill>
                <a:latin typeface="Comic Sans MS" panose="030F0702030302020204" pitchFamily="66" charset="0"/>
              </a:rPr>
              <a:t>Labels/writing around the school must be cursive</a:t>
            </a:r>
          </a:p>
          <a:p>
            <a:pPr marL="342900" lvl="0" indent="-342900" eaLnBrk="1" fontAlgn="auto" hangingPunct="1">
              <a:spcBef>
                <a:spcPct val="20000"/>
              </a:spcBef>
              <a:spcAft>
                <a:spcPts val="0"/>
              </a:spcAft>
              <a:buClrTx/>
              <a:buSzTx/>
              <a:buFont typeface="Arial" panose="020B0604020202020204" pitchFamily="34" charset="0"/>
              <a:buChar char="•"/>
            </a:pPr>
            <a:r>
              <a:rPr lang="en-GB" dirty="0">
                <a:solidFill>
                  <a:prstClr val="black"/>
                </a:solidFill>
                <a:latin typeface="Comic Sans MS" panose="030F0702030302020204" pitchFamily="66" charset="0"/>
              </a:rPr>
              <a:t>Comments written in books must be modelled through the cursive </a:t>
            </a:r>
            <a:r>
              <a:rPr lang="en-GB" dirty="0" smtClean="0">
                <a:solidFill>
                  <a:prstClr val="black"/>
                </a:solidFill>
                <a:latin typeface="Comic Sans MS" panose="030F0702030302020204" pitchFamily="66" charset="0"/>
              </a:rPr>
              <a:t>script</a:t>
            </a:r>
            <a:endParaRPr lang="en-GB" dirty="0">
              <a:solidFill>
                <a:prstClr val="black"/>
              </a:solidFill>
              <a:latin typeface="Comic Sans MS" panose="030F0702030302020204" pitchFamily="66" charset="0"/>
            </a:endParaRPr>
          </a:p>
          <a:p>
            <a:pPr marL="342900" lvl="0" indent="-342900" eaLnBrk="1" fontAlgn="auto" hangingPunct="1">
              <a:spcBef>
                <a:spcPct val="20000"/>
              </a:spcBef>
              <a:spcAft>
                <a:spcPts val="0"/>
              </a:spcAft>
              <a:buClrTx/>
              <a:buSzTx/>
              <a:buFont typeface="Arial" panose="020B0604020202020204" pitchFamily="34" charset="0"/>
              <a:buChar char="•"/>
            </a:pPr>
            <a:r>
              <a:rPr lang="en-GB" dirty="0">
                <a:solidFill>
                  <a:prstClr val="black"/>
                </a:solidFill>
                <a:latin typeface="Comic Sans MS" panose="030F0702030302020204" pitchFamily="66" charset="0"/>
              </a:rPr>
              <a:t>Cursive script and presentation must be corrected and improved within written </a:t>
            </a:r>
            <a:r>
              <a:rPr lang="en-GB" dirty="0" smtClean="0">
                <a:solidFill>
                  <a:prstClr val="black"/>
                </a:solidFill>
                <a:latin typeface="Comic Sans MS" panose="030F0702030302020204" pitchFamily="66" charset="0"/>
              </a:rPr>
              <a:t>work</a:t>
            </a:r>
          </a:p>
          <a:p>
            <a:pPr marL="342900" lvl="0" indent="-342900" eaLnBrk="1" fontAlgn="auto" hangingPunct="1">
              <a:spcBef>
                <a:spcPct val="20000"/>
              </a:spcBef>
              <a:spcAft>
                <a:spcPts val="0"/>
              </a:spcAft>
              <a:buClrTx/>
              <a:buSzTx/>
              <a:buFont typeface="Arial" panose="020B0604020202020204" pitchFamily="34" charset="0"/>
              <a:buChar char="•"/>
            </a:pPr>
            <a:r>
              <a:rPr lang="en-GB" dirty="0" smtClean="0">
                <a:solidFill>
                  <a:prstClr val="black"/>
                </a:solidFill>
                <a:latin typeface="Comic Sans MS" panose="030F0702030302020204" pitchFamily="66" charset="0"/>
              </a:rPr>
              <a:t>Support from you as partners in your child’s education</a:t>
            </a:r>
            <a:endParaRPr lang="en-GB" dirty="0">
              <a:solidFill>
                <a:prstClr val="black"/>
              </a:solidFill>
              <a:latin typeface="Comic Sans MS" panose="030F0702030302020204" pitchFamily="66" charset="0"/>
            </a:endParaRPr>
          </a:p>
          <a:p>
            <a:endParaRPr lang="en-GB" dirty="0"/>
          </a:p>
        </p:txBody>
      </p:sp>
      <p:sp>
        <p:nvSpPr>
          <p:cNvPr id="3" name="Title 2"/>
          <p:cNvSpPr>
            <a:spLocks noGrp="1"/>
          </p:cNvSpPr>
          <p:nvPr>
            <p:ph type="title"/>
          </p:nvPr>
        </p:nvSpPr>
        <p:spPr/>
        <p:txBody>
          <a:bodyPr/>
          <a:lstStyle/>
          <a:p>
            <a:pPr algn="ctr"/>
            <a:r>
              <a:rPr lang="en-GB" dirty="0" smtClean="0">
                <a:latin typeface="Comic Sans MS" panose="030F0702030302020204" pitchFamily="66" charset="0"/>
              </a:rPr>
              <a:t>Implications for us as a school</a:t>
            </a:r>
            <a:endParaRPr lang="en-GB" dirty="0">
              <a:latin typeface="Comic Sans MS" panose="030F0702030302020204" pitchFamily="66" charset="0"/>
            </a:endParaRPr>
          </a:p>
        </p:txBody>
      </p:sp>
    </p:spTree>
    <p:extLst>
      <p:ext uri="{BB962C8B-B14F-4D97-AF65-F5344CB8AC3E}">
        <p14:creationId xmlns:p14="http://schemas.microsoft.com/office/powerpoint/2010/main" val="268039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latin typeface="Comic Sans MS" panose="030F0702030302020204" pitchFamily="66" charset="0"/>
              </a:rPr>
              <a:t>Progression in Handwriting</a:t>
            </a:r>
            <a:endParaRPr lang="en-GB" dirty="0">
              <a:latin typeface="Comic Sans MS" panose="030F0702030302020204" pitchFamily="66" charset="0"/>
            </a:endParaRPr>
          </a:p>
        </p:txBody>
      </p:sp>
      <p:sp>
        <p:nvSpPr>
          <p:cNvPr id="5" name="Content Placeholder 4"/>
          <p:cNvSpPr>
            <a:spLocks noGrp="1"/>
          </p:cNvSpPr>
          <p:nvPr>
            <p:ph idx="1"/>
          </p:nvPr>
        </p:nvSpPr>
        <p:spPr/>
        <p:txBody>
          <a:bodyPr/>
          <a:lstStyle/>
          <a:p>
            <a:pPr marL="109537" indent="0">
              <a:buNone/>
            </a:pPr>
            <a:r>
              <a:rPr lang="en-GB" dirty="0" smtClean="0">
                <a:latin typeface="Comic Sans MS" panose="030F0702030302020204" pitchFamily="66" charset="0"/>
              </a:rPr>
              <a:t>Take into account;</a:t>
            </a:r>
          </a:p>
          <a:p>
            <a:pPr marL="109537" indent="0">
              <a:buNone/>
            </a:pPr>
            <a:endParaRPr lang="en-GB" dirty="0" smtClean="0">
              <a:latin typeface="Comic Sans MS" panose="030F0702030302020204" pitchFamily="66" charset="0"/>
            </a:endParaRPr>
          </a:p>
          <a:p>
            <a:r>
              <a:rPr lang="en-GB" dirty="0" smtClean="0">
                <a:latin typeface="Comic Sans MS" panose="030F0702030302020204" pitchFamily="66" charset="0"/>
              </a:rPr>
              <a:t>Gross and fine motor skills</a:t>
            </a:r>
          </a:p>
          <a:p>
            <a:r>
              <a:rPr lang="en-GB" dirty="0" smtClean="0">
                <a:latin typeface="Comic Sans MS" panose="030F0702030302020204" pitchFamily="66" charset="0"/>
              </a:rPr>
              <a:t>Core strength</a:t>
            </a:r>
          </a:p>
          <a:p>
            <a:r>
              <a:rPr lang="en-GB" dirty="0" smtClean="0">
                <a:latin typeface="Comic Sans MS" panose="030F0702030302020204" pitchFamily="66" charset="0"/>
              </a:rPr>
              <a:t>Dexterity</a:t>
            </a:r>
          </a:p>
          <a:p>
            <a:r>
              <a:rPr lang="en-GB" dirty="0" smtClean="0">
                <a:latin typeface="Comic Sans MS" panose="030F0702030302020204" pitchFamily="66" charset="0"/>
              </a:rPr>
              <a:t>Pencil grip</a:t>
            </a:r>
          </a:p>
          <a:p>
            <a:endParaRPr lang="en-GB" dirty="0" smtClean="0"/>
          </a:p>
        </p:txBody>
      </p:sp>
    </p:spTree>
    <p:extLst>
      <p:ext uri="{BB962C8B-B14F-4D97-AF65-F5344CB8AC3E}">
        <p14:creationId xmlns:p14="http://schemas.microsoft.com/office/powerpoint/2010/main" val="340337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Developing muscles needed for writing- information if you missed it the workshop a couple of weeks ago is on our website.</a:t>
            </a:r>
          </a:p>
          <a:p>
            <a:r>
              <a:rPr lang="en-GB" dirty="0" smtClean="0"/>
              <a:t>Mark making exploration and experiences</a:t>
            </a:r>
          </a:p>
          <a:p>
            <a:endParaRPr lang="en-GB" dirty="0" smtClean="0"/>
          </a:p>
          <a:p>
            <a:endParaRPr lang="en-GB" dirty="0"/>
          </a:p>
        </p:txBody>
      </p:sp>
      <p:sp>
        <p:nvSpPr>
          <p:cNvPr id="3" name="Title 2"/>
          <p:cNvSpPr>
            <a:spLocks noGrp="1"/>
          </p:cNvSpPr>
          <p:nvPr>
            <p:ph type="title"/>
          </p:nvPr>
        </p:nvSpPr>
        <p:spPr/>
        <p:txBody>
          <a:bodyPr/>
          <a:lstStyle/>
          <a:p>
            <a:pPr algn="ctr"/>
            <a:r>
              <a:rPr lang="en-GB" dirty="0" smtClean="0"/>
              <a:t>First Steps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73016"/>
            <a:ext cx="2095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120" y="4946029"/>
            <a:ext cx="3407273" cy="15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03029"/>
            <a:ext cx="2257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290943"/>
            <a:ext cx="2005908" cy="152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21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Cursive </a:t>
            </a:r>
            <a:r>
              <a:rPr lang="en-GB" dirty="0" err="1" smtClean="0"/>
              <a:t>Unjoined</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70485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64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latin typeface="Comic Sans MS" panose="030F0702030302020204" pitchFamily="66" charset="0"/>
              </a:rPr>
              <a:t>Cursive</a:t>
            </a:r>
            <a:endParaRPr lang="en-GB" dirty="0">
              <a:latin typeface="Comic Sans MS" panose="030F0702030302020204" pitchFamily="66"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59" y="1484784"/>
            <a:ext cx="805507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891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GB" dirty="0" smtClean="0">
                <a:latin typeface="Comic Sans MS" panose="030F0702030302020204" pitchFamily="66" charset="0"/>
              </a:rPr>
              <a:t>Curly Caterpillar family   </a:t>
            </a:r>
          </a:p>
          <a:p>
            <a:pPr marL="109537" indent="0">
              <a:buNone/>
            </a:pPr>
            <a:r>
              <a:rPr lang="en-GB" dirty="0">
                <a:latin typeface="CCW Cursive Writing 1" panose="03050602040000000000" pitchFamily="66" charset="0"/>
              </a:rPr>
              <a:t>c a f e s g o d q</a:t>
            </a:r>
            <a:endParaRPr lang="en-GB" sz="1200" dirty="0">
              <a:latin typeface="CCW Cursive Writing 1" panose="03050602040000000000" pitchFamily="66" charset="0"/>
            </a:endParaRPr>
          </a:p>
          <a:p>
            <a:pPr marL="109537" indent="0">
              <a:buNone/>
            </a:pPr>
            <a:endParaRPr lang="en-GB" sz="1200" dirty="0" smtClean="0">
              <a:latin typeface="Comic Sans MS" panose="030F0702030302020204" pitchFamily="66" charset="0"/>
            </a:endParaRPr>
          </a:p>
          <a:p>
            <a:pPr marL="109537" indent="0">
              <a:buNone/>
            </a:pPr>
            <a:r>
              <a:rPr lang="en-GB" dirty="0" smtClean="0">
                <a:latin typeface="Comic Sans MS" panose="030F0702030302020204" pitchFamily="66" charset="0"/>
              </a:rPr>
              <a:t>Long ladder family</a:t>
            </a:r>
          </a:p>
          <a:p>
            <a:pPr marL="109537" indent="0">
              <a:buNone/>
            </a:pPr>
            <a:r>
              <a:rPr lang="en-GB" dirty="0" err="1" smtClean="0">
                <a:latin typeface="CCW Cursive Writing 1" panose="03050602040000000000" pitchFamily="66" charset="0"/>
              </a:rPr>
              <a:t>i</a:t>
            </a:r>
            <a:r>
              <a:rPr lang="en-GB" dirty="0" smtClean="0">
                <a:latin typeface="CCW Cursive Writing 1" panose="03050602040000000000" pitchFamily="66" charset="0"/>
              </a:rPr>
              <a:t> l t u j y</a:t>
            </a:r>
          </a:p>
          <a:p>
            <a:pPr marL="109537" indent="0">
              <a:buNone/>
            </a:pPr>
            <a:endParaRPr lang="en-GB" sz="1200" dirty="0">
              <a:latin typeface="Comic Sans MS" panose="030F0702030302020204" pitchFamily="66" charset="0"/>
            </a:endParaRPr>
          </a:p>
          <a:p>
            <a:pPr marL="109537" indent="0">
              <a:buNone/>
            </a:pPr>
            <a:r>
              <a:rPr lang="en-GB" dirty="0" smtClean="0">
                <a:latin typeface="Comic Sans MS" panose="030F0702030302020204" pitchFamily="66" charset="0"/>
              </a:rPr>
              <a:t>One armed robot family</a:t>
            </a:r>
          </a:p>
          <a:p>
            <a:pPr marL="109537" indent="0">
              <a:buNone/>
            </a:pPr>
            <a:r>
              <a:rPr lang="en-GB" dirty="0" smtClean="0">
                <a:latin typeface="CCW Cursive Writing 1" panose="03050602040000000000" pitchFamily="66" charset="0"/>
              </a:rPr>
              <a:t>b h k m p r n</a:t>
            </a:r>
          </a:p>
          <a:p>
            <a:pPr marL="109537" indent="0">
              <a:buNone/>
            </a:pPr>
            <a:endParaRPr lang="en-GB" sz="1200" dirty="0">
              <a:latin typeface="Comic Sans MS" panose="030F0702030302020204" pitchFamily="66" charset="0"/>
            </a:endParaRPr>
          </a:p>
          <a:p>
            <a:pPr marL="109537" indent="0">
              <a:buNone/>
            </a:pPr>
            <a:r>
              <a:rPr lang="en-GB" dirty="0" smtClean="0">
                <a:latin typeface="Comic Sans MS" panose="030F0702030302020204" pitchFamily="66" charset="0"/>
              </a:rPr>
              <a:t>Zigzag monster family</a:t>
            </a:r>
          </a:p>
          <a:p>
            <a:pPr marL="109537" indent="0">
              <a:buNone/>
            </a:pPr>
            <a:r>
              <a:rPr lang="en-GB" dirty="0" smtClean="0">
                <a:latin typeface="CCW Cursive Writing 1" panose="03050602040000000000" pitchFamily="66" charset="0"/>
              </a:rPr>
              <a:t>v w x y</a:t>
            </a:r>
          </a:p>
          <a:p>
            <a:pPr marL="109537" indent="0">
              <a:buNone/>
            </a:pPr>
            <a:endParaRPr lang="en-GB" dirty="0"/>
          </a:p>
          <a:p>
            <a:pPr marL="109537" indent="0">
              <a:buNone/>
            </a:pPr>
            <a:endParaRPr lang="en-GB" dirty="0" smtClean="0"/>
          </a:p>
          <a:p>
            <a:pPr marL="109537" indent="0">
              <a:buNone/>
            </a:pPr>
            <a:endParaRPr lang="en-GB" dirty="0"/>
          </a:p>
          <a:p>
            <a:pPr marL="109537" indent="0">
              <a:buNone/>
            </a:pPr>
            <a:endParaRPr lang="en-GB" dirty="0"/>
          </a:p>
        </p:txBody>
      </p:sp>
      <p:sp>
        <p:nvSpPr>
          <p:cNvPr id="3" name="Title 2"/>
          <p:cNvSpPr>
            <a:spLocks noGrp="1"/>
          </p:cNvSpPr>
          <p:nvPr>
            <p:ph type="title"/>
          </p:nvPr>
        </p:nvSpPr>
        <p:spPr/>
        <p:txBody>
          <a:bodyPr>
            <a:normAutofit fontScale="90000"/>
          </a:bodyPr>
          <a:lstStyle/>
          <a:p>
            <a:r>
              <a:rPr lang="en-GB" dirty="0" smtClean="0">
                <a:latin typeface="Comic Sans MS" panose="030F0702030302020204" pitchFamily="66" charset="0"/>
              </a:rPr>
              <a:t>Introduce Handwriting in Families</a:t>
            </a:r>
            <a:endParaRPr lang="en-GB" dirty="0">
              <a:latin typeface="Comic Sans MS" panose="030F0702030302020204" pitchFamily="66" charset="0"/>
            </a:endParaRPr>
          </a:p>
        </p:txBody>
      </p:sp>
    </p:spTree>
    <p:extLst>
      <p:ext uri="{BB962C8B-B14F-4D97-AF65-F5344CB8AC3E}">
        <p14:creationId xmlns:p14="http://schemas.microsoft.com/office/powerpoint/2010/main" val="3829743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  </a:t>
            </a:r>
          </a:p>
          <a:p>
            <a:endParaRPr lang="en-GB" dirty="0"/>
          </a:p>
          <a:p>
            <a:pPr marL="109537" indent="0">
              <a:buNone/>
            </a:pPr>
            <a:endParaRPr lang="en-GB" dirty="0" smtClean="0"/>
          </a:p>
          <a:p>
            <a:pPr marL="109537" indent="0">
              <a:buNone/>
            </a:pPr>
            <a:endParaRPr lang="en-GB" dirty="0"/>
          </a:p>
          <a:p>
            <a:pPr marL="109537" indent="0">
              <a:buNone/>
            </a:pPr>
            <a:r>
              <a:rPr lang="en-GB" dirty="0" smtClean="0"/>
              <a:t>Children will be exposed to diagraphs and tri-graphs visually through flash cards and phonics sessions    </a:t>
            </a:r>
            <a:endParaRPr lang="en-GB" dirty="0"/>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dirty="0" smtClean="0"/>
              <a:t>How does a cursive script link to phonics?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4" y="5085184"/>
            <a:ext cx="689223" cy="105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595689"/>
            <a:ext cx="28765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611560" y="1351705"/>
            <a:ext cx="8208912" cy="1973001"/>
          </a:xfrm>
          <a:prstGeom prst="rect">
            <a:avLst/>
          </a:prstGeom>
        </p:spPr>
      </p:pic>
    </p:spTree>
    <p:extLst>
      <p:ext uri="{BB962C8B-B14F-4D97-AF65-F5344CB8AC3E}">
        <p14:creationId xmlns:p14="http://schemas.microsoft.com/office/powerpoint/2010/main" val="3320052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GB" dirty="0" smtClean="0">
              <a:latin typeface="Comic Sans MS" pitchFamily="66" charset="0"/>
            </a:endParaRPr>
          </a:p>
          <a:p>
            <a:pPr marL="109537" indent="0">
              <a:buNone/>
            </a:pPr>
            <a:endParaRPr lang="en-GB" dirty="0">
              <a:latin typeface="Comic Sans MS" pitchFamily="66" charset="0"/>
            </a:endParaRPr>
          </a:p>
          <a:p>
            <a:pPr marL="109537" indent="0">
              <a:buNone/>
            </a:pPr>
            <a:r>
              <a:rPr lang="en-GB" dirty="0" smtClean="0">
                <a:latin typeface="Comic Sans MS" pitchFamily="66" charset="0"/>
              </a:rPr>
              <a:t>Thank you for coming and we hope this evening has been informative.</a:t>
            </a:r>
            <a:endParaRPr lang="en-GB" dirty="0">
              <a:latin typeface="Comic Sans MS" pitchFamily="66" charset="0"/>
            </a:endParaRPr>
          </a:p>
        </p:txBody>
      </p:sp>
      <p:pic>
        <p:nvPicPr>
          <p:cNvPr id="12291" name="Picture 3" descr="C:\Users\head\AppData\Local\Microsoft\Windows\Temporary Internet Files\Content.IE5\BX2L1JH9\ques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1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z="4000" b="1" dirty="0" smtClean="0">
                <a:solidFill>
                  <a:schemeClr val="tx1"/>
                </a:solidFill>
                <a:latin typeface="Comic Sans MS" pitchFamily="66" charset="0"/>
              </a:rPr>
              <a:t>Letters and Sounds</a:t>
            </a:r>
          </a:p>
        </p:txBody>
      </p:sp>
      <p:sp>
        <p:nvSpPr>
          <p:cNvPr id="5123" name="Content Placeholder 2"/>
          <p:cNvSpPr>
            <a:spLocks noGrp="1"/>
          </p:cNvSpPr>
          <p:nvPr>
            <p:ph idx="1"/>
          </p:nvPr>
        </p:nvSpPr>
        <p:spPr>
          <a:xfrm>
            <a:off x="457200" y="1196752"/>
            <a:ext cx="8229600" cy="4810348"/>
          </a:xfrm>
        </p:spPr>
        <p:txBody>
          <a:bodyPr/>
          <a:lstStyle/>
          <a:p>
            <a:pPr eaLnBrk="1" hangingPunct="1"/>
            <a:r>
              <a:rPr lang="en-GB" altLang="en-US" sz="2000" b="1" i="1" dirty="0" smtClean="0">
                <a:solidFill>
                  <a:srgbClr val="FF0000"/>
                </a:solidFill>
                <a:latin typeface="Comic Sans MS" pitchFamily="66" charset="0"/>
              </a:rPr>
              <a:t>Letters and Sounds</a:t>
            </a:r>
            <a:r>
              <a:rPr lang="en-GB" altLang="en-US" sz="2000" b="1" dirty="0" smtClean="0">
                <a:solidFill>
                  <a:srgbClr val="FF0000"/>
                </a:solidFill>
                <a:latin typeface="Comic Sans MS" pitchFamily="66" charset="0"/>
              </a:rPr>
              <a:t> </a:t>
            </a:r>
            <a:r>
              <a:rPr lang="en-GB" altLang="en-US" sz="2000" dirty="0" smtClean="0">
                <a:latin typeface="Comic Sans MS" pitchFamily="66" charset="0"/>
              </a:rPr>
              <a:t>is divided into six phases, with each phase building on the skills and knowledge of previous learning. Children have time to practise and rapidly expand their ability to read and spell words. They are also taught to read and spell ‘tricky words’, which are words with spellings that are unusual.</a:t>
            </a:r>
          </a:p>
          <a:p>
            <a:pPr eaLnBrk="1" hangingPunct="1"/>
            <a:endParaRPr lang="en-GB" altLang="en-US" sz="2000" dirty="0">
              <a:latin typeface="Comic Sans MS" pitchFamily="66" charset="0"/>
            </a:endParaRPr>
          </a:p>
          <a:p>
            <a:pPr eaLnBrk="1" hangingPunct="1"/>
            <a:r>
              <a:rPr lang="en-GB" altLang="en-US" sz="2000" dirty="0" smtClean="0">
                <a:latin typeface="Comic Sans MS" pitchFamily="66" charset="0"/>
              </a:rPr>
              <a:t>In the EYFS children are expected to reach the end of Phase 4 at the end of the year.  </a:t>
            </a:r>
          </a:p>
          <a:p>
            <a:pPr eaLnBrk="1" hangingPunct="1"/>
            <a:endParaRPr lang="en-GB" altLang="en-US" sz="2000" dirty="0">
              <a:latin typeface="Comic Sans MS" pitchFamily="66" charset="0"/>
            </a:endParaRPr>
          </a:p>
          <a:p>
            <a:pPr eaLnBrk="1" hangingPunct="1"/>
            <a:r>
              <a:rPr lang="en-GB" altLang="en-US" sz="2000" dirty="0" smtClean="0">
                <a:latin typeface="Comic Sans MS" pitchFamily="66" charset="0"/>
              </a:rPr>
              <a:t>Today </a:t>
            </a:r>
            <a:r>
              <a:rPr lang="en-GB" altLang="en-US" sz="2000" dirty="0">
                <a:latin typeface="Comic Sans MS" pitchFamily="66" charset="0"/>
              </a:rPr>
              <a:t>I</a:t>
            </a:r>
            <a:r>
              <a:rPr lang="en-GB" altLang="en-US" sz="2000" dirty="0" smtClean="0">
                <a:latin typeface="Comic Sans MS" pitchFamily="66" charset="0"/>
              </a:rPr>
              <a:t> </a:t>
            </a:r>
            <a:r>
              <a:rPr lang="en-GB" altLang="en-US" sz="2000" dirty="0" smtClean="0">
                <a:latin typeface="Comic Sans MS" pitchFamily="66" charset="0"/>
              </a:rPr>
              <a:t>will show you activities and expectations of Phase 1-4 and how you can support your child at home.</a:t>
            </a:r>
          </a:p>
          <a:p>
            <a:pPr marL="109537" indent="0" eaLnBrk="1" hangingPunct="1">
              <a:buNone/>
            </a:pPr>
            <a:endParaRPr lang="en-GB" altLang="en-US" sz="2000" dirty="0" smtClean="0">
              <a:latin typeface="Comic Sans MS" pitchFamily="66" charset="0"/>
            </a:endParaRPr>
          </a:p>
          <a:p>
            <a:pPr eaLnBrk="1" hangingPunct="1"/>
            <a:r>
              <a:rPr lang="en-GB" altLang="en-US" sz="2000" dirty="0">
                <a:latin typeface="Comic Sans MS" pitchFamily="66" charset="0"/>
              </a:rPr>
              <a:t>I</a:t>
            </a:r>
            <a:r>
              <a:rPr lang="en-GB" altLang="en-US" sz="2000" dirty="0" smtClean="0">
                <a:latin typeface="Comic Sans MS" pitchFamily="66" charset="0"/>
              </a:rPr>
              <a:t> </a:t>
            </a:r>
            <a:r>
              <a:rPr lang="en-GB" altLang="en-US" sz="2000" dirty="0" smtClean="0">
                <a:latin typeface="Comic Sans MS" pitchFamily="66" charset="0"/>
              </a:rPr>
              <a:t>will also show you how Phonics link to your child’s reading,  writing and handwriting.</a:t>
            </a:r>
          </a:p>
          <a:p>
            <a:pPr eaLnBrk="1" hangingPunct="1"/>
            <a:endParaRPr lang="en-GB" altLang="en-US" dirty="0" smtClean="0"/>
          </a:p>
        </p:txBody>
      </p:sp>
      <p:pic>
        <p:nvPicPr>
          <p:cNvPr id="2050" name="Picture 2" descr="C:\Users\head\AppData\Local\Microsoft\Windows\Temporary Internet Files\Content.IE5\JF62VCV7\sounding-clipart-readandphon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6632"/>
            <a:ext cx="2369839" cy="109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fade">
                                      <p:cBhvr>
                                        <p:cTn id="20" dur="1000"/>
                                        <p:tgtEl>
                                          <p:spTgt spid="5123">
                                            <p:txEl>
                                              <p:pRg st="2" end="2"/>
                                            </p:txEl>
                                          </p:spTgt>
                                        </p:tgtEl>
                                      </p:cBhvr>
                                    </p:animEffect>
                                    <p:anim calcmode="lin" valueType="num">
                                      <p:cBhvr>
                                        <p:cTn id="21"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anim calcmode="lin" valueType="num">
                                      <p:cBhvr>
                                        <p:cTn id="2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fade">
                                      <p:cBhvr>
                                        <p:cTn id="34" dur="1000"/>
                                        <p:tgtEl>
                                          <p:spTgt spid="5123">
                                            <p:txEl>
                                              <p:pRg st="6" end="6"/>
                                            </p:txEl>
                                          </p:spTgt>
                                        </p:tgtEl>
                                      </p:cBhvr>
                                    </p:animEffect>
                                    <p:anim calcmode="lin" valueType="num">
                                      <p:cBhvr>
                                        <p:cTn id="3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8229600" cy="4608512"/>
          </a:xfrm>
        </p:spPr>
        <p:txBody>
          <a:bodyPr>
            <a:noAutofit/>
          </a:bodyPr>
          <a:lstStyle/>
          <a:p>
            <a:r>
              <a:rPr lang="en-GB" sz="2800" b="0" dirty="0" smtClean="0">
                <a:solidFill>
                  <a:schemeClr val="tx1"/>
                </a:solidFill>
                <a:effectLst/>
                <a:latin typeface="Comic Sans MS" panose="030F0702030302020204" pitchFamily="66" charset="0"/>
              </a:rPr>
              <a:t>In EYFS </a:t>
            </a:r>
            <a:r>
              <a:rPr lang="en-GB" sz="2800" b="0" dirty="0" smtClean="0">
                <a:solidFill>
                  <a:schemeClr val="tx1"/>
                </a:solidFill>
                <a:effectLst/>
                <a:latin typeface="Comic Sans MS" panose="030F0702030302020204" pitchFamily="66" charset="0"/>
              </a:rPr>
              <a:t>your child has already been assessed </a:t>
            </a:r>
            <a:r>
              <a:rPr lang="en-GB" sz="2800" b="0" dirty="0" smtClean="0">
                <a:solidFill>
                  <a:schemeClr val="tx1"/>
                </a:solidFill>
                <a:effectLst/>
                <a:latin typeface="Comic Sans MS" panose="030F0702030302020204" pitchFamily="66" charset="0"/>
              </a:rPr>
              <a:t>for</a:t>
            </a:r>
            <a:r>
              <a:rPr lang="en-GB" sz="2800" b="0" dirty="0" smtClean="0">
                <a:solidFill>
                  <a:schemeClr val="tx1"/>
                </a:solidFill>
                <a:effectLst/>
                <a:latin typeface="Comic Sans MS" panose="030F0702030302020204" pitchFamily="66" charset="0"/>
              </a:rPr>
              <a:t> </a:t>
            </a:r>
            <a:r>
              <a:rPr lang="en-GB" sz="2800" b="0" dirty="0" smtClean="0">
                <a:solidFill>
                  <a:schemeClr val="tx1"/>
                </a:solidFill>
                <a:effectLst/>
                <a:latin typeface="Comic Sans MS" panose="030F0702030302020204" pitchFamily="66" charset="0"/>
              </a:rPr>
              <a:t>Phonics.</a:t>
            </a:r>
            <a:br>
              <a:rPr lang="en-GB" sz="2800" b="0" dirty="0" smtClean="0">
                <a:solidFill>
                  <a:schemeClr val="tx1"/>
                </a:solidFill>
                <a:effectLst/>
                <a:latin typeface="Comic Sans MS" panose="030F0702030302020204" pitchFamily="66" charset="0"/>
              </a:rPr>
            </a:br>
            <a:r>
              <a:rPr lang="en-GB" sz="2800" b="0" dirty="0" smtClean="0">
                <a:solidFill>
                  <a:schemeClr val="tx1"/>
                </a:solidFill>
                <a:effectLst/>
                <a:latin typeface="Comic Sans MS" panose="030F0702030302020204" pitchFamily="66" charset="0"/>
              </a:rPr>
              <a:t/>
            </a:r>
            <a:br>
              <a:rPr lang="en-GB" sz="2800" b="0" dirty="0" smtClean="0">
                <a:solidFill>
                  <a:schemeClr val="tx1"/>
                </a:solidFill>
                <a:effectLst/>
                <a:latin typeface="Comic Sans MS" panose="030F0702030302020204" pitchFamily="66" charset="0"/>
              </a:rPr>
            </a:br>
            <a:r>
              <a:rPr lang="en-GB" sz="2800" b="0" dirty="0">
                <a:solidFill>
                  <a:schemeClr val="tx1"/>
                </a:solidFill>
                <a:effectLst/>
                <a:latin typeface="Comic Sans MS" panose="030F0702030302020204" pitchFamily="66" charset="0"/>
              </a:rPr>
              <a:t/>
            </a:r>
            <a:br>
              <a:rPr lang="en-GB" sz="2800" b="0" dirty="0">
                <a:solidFill>
                  <a:schemeClr val="tx1"/>
                </a:solidFill>
                <a:effectLst/>
                <a:latin typeface="Comic Sans MS" panose="030F0702030302020204" pitchFamily="66" charset="0"/>
              </a:rPr>
            </a:br>
            <a:r>
              <a:rPr lang="en-GB" sz="2800" b="0" dirty="0" smtClean="0">
                <a:solidFill>
                  <a:schemeClr val="tx1"/>
                </a:solidFill>
                <a:effectLst/>
                <a:latin typeface="Comic Sans MS" panose="030F0702030302020204" pitchFamily="66" charset="0"/>
              </a:rPr>
              <a:t>Your child will learn the sounds but most importantly they will learn how to blend and segment words.</a:t>
            </a:r>
            <a:br>
              <a:rPr lang="en-GB" sz="2800" b="0" dirty="0" smtClean="0">
                <a:solidFill>
                  <a:schemeClr val="tx1"/>
                </a:solidFill>
                <a:effectLst/>
                <a:latin typeface="Comic Sans MS" panose="030F0702030302020204" pitchFamily="66" charset="0"/>
              </a:rPr>
            </a:br>
            <a:r>
              <a:rPr lang="en-GB" sz="2800" b="0" dirty="0" smtClean="0">
                <a:solidFill>
                  <a:schemeClr val="tx1"/>
                </a:solidFill>
                <a:effectLst/>
                <a:latin typeface="Comic Sans MS" panose="030F0702030302020204" pitchFamily="66" charset="0"/>
              </a:rPr>
              <a:t/>
            </a:r>
            <a:br>
              <a:rPr lang="en-GB" sz="2800" b="0" dirty="0" smtClean="0">
                <a:solidFill>
                  <a:schemeClr val="tx1"/>
                </a:solidFill>
                <a:effectLst/>
                <a:latin typeface="Comic Sans MS" panose="030F0702030302020204" pitchFamily="66" charset="0"/>
              </a:rPr>
            </a:br>
            <a:r>
              <a:rPr lang="en-GB" sz="2800" b="0" dirty="0" smtClean="0">
                <a:solidFill>
                  <a:schemeClr val="tx1"/>
                </a:solidFill>
                <a:effectLst/>
                <a:latin typeface="Comic Sans MS" panose="030F0702030302020204" pitchFamily="66" charset="0"/>
              </a:rPr>
              <a:t/>
            </a:r>
            <a:br>
              <a:rPr lang="en-GB" sz="2800" b="0" dirty="0" smtClean="0">
                <a:solidFill>
                  <a:schemeClr val="tx1"/>
                </a:solidFill>
                <a:effectLst/>
                <a:latin typeface="Comic Sans MS" panose="030F0702030302020204" pitchFamily="66" charset="0"/>
              </a:rPr>
            </a:br>
            <a:r>
              <a:rPr lang="en-GB" sz="2800" b="0" dirty="0" smtClean="0">
                <a:solidFill>
                  <a:schemeClr val="tx1"/>
                </a:solidFill>
                <a:effectLst/>
                <a:latin typeface="Comic Sans MS" panose="030F0702030302020204" pitchFamily="66" charset="0"/>
              </a:rPr>
              <a:t>These are vital skills when learning to read and write.</a:t>
            </a:r>
            <a:endParaRPr lang="en-GB" sz="2800" b="0" dirty="0">
              <a:solidFill>
                <a:schemeClr val="tx1"/>
              </a:solidFill>
              <a:effectLst/>
              <a:latin typeface="Comic Sans MS" panose="030F0702030302020204" pitchFamily="66" charset="0"/>
            </a:endParaRPr>
          </a:p>
        </p:txBody>
      </p:sp>
      <p:pic>
        <p:nvPicPr>
          <p:cNvPr id="3074" name="Picture 2" descr="C:\Users\head\AppData\Local\Microsoft\Windows\Temporary Internet Files\Content.IE5\BX2L1JH9\phonic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13176"/>
            <a:ext cx="141938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857250" y="428625"/>
            <a:ext cx="7643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b="1" dirty="0">
                <a:effectLst>
                  <a:outerShdw blurRad="38100" dist="38100" dir="2700000" algn="tl">
                    <a:srgbClr val="000000">
                      <a:alpha val="43137"/>
                    </a:srgbClr>
                  </a:outerShdw>
                </a:effectLst>
                <a:latin typeface="Comic Sans MS" pitchFamily="66" charset="0"/>
              </a:rPr>
              <a:t>Phase 1</a:t>
            </a:r>
          </a:p>
        </p:txBody>
      </p:sp>
      <p:sp>
        <p:nvSpPr>
          <p:cNvPr id="6147" name="TextBox 2"/>
          <p:cNvSpPr txBox="1">
            <a:spLocks noChangeArrowheads="1"/>
          </p:cNvSpPr>
          <p:nvPr/>
        </p:nvSpPr>
        <p:spPr bwMode="auto">
          <a:xfrm>
            <a:off x="928688" y="1214438"/>
            <a:ext cx="7429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ltLang="en-US" sz="2400" dirty="0">
                <a:latin typeface="Comic Sans MS" pitchFamily="66" charset="0"/>
                <a:ea typeface="KaiTi" pitchFamily="49" charset="-122"/>
              </a:rPr>
              <a:t>Environmental sounds</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Instrumental sounds</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Body percussion</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Rhythm and Rhyme</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Alliteration </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Voice sounds</a:t>
            </a:r>
          </a:p>
          <a:p>
            <a:pPr eaLnBrk="1" hangingPunct="1">
              <a:buFont typeface="Arial" charset="0"/>
              <a:buChar char="•"/>
            </a:pPr>
            <a:endParaRPr lang="en-GB" altLang="en-US" sz="2400" dirty="0">
              <a:latin typeface="Comic Sans MS" pitchFamily="66" charset="0"/>
              <a:ea typeface="KaiTi" pitchFamily="49" charset="-122"/>
            </a:endParaRPr>
          </a:p>
          <a:p>
            <a:pPr eaLnBrk="1" hangingPunct="1">
              <a:buFont typeface="Arial" charset="0"/>
              <a:buChar char="•"/>
            </a:pPr>
            <a:r>
              <a:rPr lang="en-GB" altLang="en-US" sz="2400" dirty="0">
                <a:latin typeface="Comic Sans MS" pitchFamily="66" charset="0"/>
                <a:ea typeface="KaiTi" pitchFamily="49" charset="-122"/>
              </a:rPr>
              <a:t>Oral blending and segmenting</a:t>
            </a:r>
          </a:p>
        </p:txBody>
      </p:sp>
      <p:pic>
        <p:nvPicPr>
          <p:cNvPr id="2051" name="Picture 3" descr="C:\Users\head\AppData\Local\Microsoft\Windows\Temporary Internet Files\Content.IE5\BX2L1JH9\canta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8" y="1772816"/>
            <a:ext cx="35052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3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dirty="0" smtClean="0">
                <a:solidFill>
                  <a:schemeClr val="tx1"/>
                </a:solidFill>
                <a:latin typeface="Comic Sans MS" pitchFamily="66" charset="0"/>
              </a:rPr>
              <a:t>Phase 2</a:t>
            </a:r>
          </a:p>
        </p:txBody>
      </p:sp>
      <p:sp>
        <p:nvSpPr>
          <p:cNvPr id="8195" name="Content Placeholder 2"/>
          <p:cNvSpPr>
            <a:spLocks noGrp="1"/>
          </p:cNvSpPr>
          <p:nvPr>
            <p:ph idx="1"/>
          </p:nvPr>
        </p:nvSpPr>
        <p:spPr>
          <a:xfrm>
            <a:off x="423156" y="1215083"/>
            <a:ext cx="8229600" cy="4983163"/>
          </a:xfrm>
        </p:spPr>
        <p:txBody>
          <a:bodyPr/>
          <a:lstStyle/>
          <a:p>
            <a:pPr eaLnBrk="1" hangingPunct="1">
              <a:defRPr/>
            </a:pPr>
            <a:r>
              <a:rPr lang="en-GB" altLang="en-US" sz="2500" dirty="0" smtClean="0">
                <a:latin typeface="Comic Sans MS" pitchFamily="66" charset="0"/>
              </a:rPr>
              <a:t>In this phase children will continue practising what they have learned from phase 1, including ‘sound-talk’. They will also be taught the phonemes (</a:t>
            </a:r>
            <a:r>
              <a:rPr lang="en-GB" altLang="en-US" sz="2500" i="1" dirty="0" smtClean="0">
                <a:latin typeface="Comic Sans MS" pitchFamily="66" charset="0"/>
              </a:rPr>
              <a:t>sounds</a:t>
            </a:r>
            <a:r>
              <a:rPr lang="en-GB" altLang="en-US" sz="2500" dirty="0" smtClean="0">
                <a:latin typeface="Comic Sans MS" pitchFamily="66" charset="0"/>
              </a:rPr>
              <a:t>) for a number of graphemes (</a:t>
            </a:r>
            <a:r>
              <a:rPr lang="en-GB" altLang="en-US" sz="2500" i="1" dirty="0" smtClean="0">
                <a:latin typeface="Comic Sans MS" pitchFamily="66" charset="0"/>
              </a:rPr>
              <a:t>letters</a:t>
            </a:r>
            <a:r>
              <a:rPr lang="en-GB" altLang="en-US" sz="2500" dirty="0" smtClean="0">
                <a:latin typeface="Comic Sans MS" pitchFamily="66" charset="0"/>
              </a:rPr>
              <a:t>) and which phoneme is represented by which grapheme.</a:t>
            </a:r>
            <a:r>
              <a:rPr lang="en-GB" altLang="en-US" sz="2500" b="1" dirty="0" smtClean="0">
                <a:latin typeface="Comic Sans MS" pitchFamily="66" charset="0"/>
              </a:rPr>
              <a:t> </a:t>
            </a:r>
            <a:r>
              <a:rPr lang="en-GB" altLang="en-US" sz="2500" dirty="0" smtClean="0">
                <a:latin typeface="Comic Sans MS" pitchFamily="66" charset="0"/>
              </a:rPr>
              <a:t>They may use pictures </a:t>
            </a:r>
            <a:r>
              <a:rPr lang="en-GB" altLang="en-US" sz="2500" dirty="0" err="1" smtClean="0">
                <a:latin typeface="Comic Sans MS" pitchFamily="66" charset="0"/>
              </a:rPr>
              <a:t>ie</a:t>
            </a:r>
            <a:r>
              <a:rPr lang="en-GB" altLang="en-US" sz="2500" dirty="0" smtClean="0">
                <a:latin typeface="Comic Sans MS" pitchFamily="66" charset="0"/>
              </a:rPr>
              <a:t> mnemonics</a:t>
            </a:r>
          </a:p>
          <a:p>
            <a:pPr marL="109537" indent="0" eaLnBrk="1" hangingPunct="1">
              <a:buNone/>
              <a:defRPr/>
            </a:pPr>
            <a:endParaRPr lang="en-GB" altLang="en-US" sz="2500" dirty="0" smtClean="0">
              <a:latin typeface="Comic Sans MS" pitchFamily="66" charset="0"/>
            </a:endParaRPr>
          </a:p>
          <a:p>
            <a:pPr eaLnBrk="1" hangingPunct="1">
              <a:defRPr/>
            </a:pPr>
            <a:r>
              <a:rPr lang="en-GB" altLang="en-US" sz="2500" b="1" dirty="0" smtClean="0">
                <a:latin typeface="Comic Sans MS" pitchFamily="66" charset="0"/>
              </a:rPr>
              <a:t>VC (vowel, consonant) and CVC (consonant, vowel, consonant) words</a:t>
            </a:r>
          </a:p>
          <a:p>
            <a:pPr marL="0" indent="0" eaLnBrk="1" hangingPunct="1">
              <a:buFont typeface="Arial" charset="0"/>
              <a:buNone/>
              <a:defRPr/>
            </a:pPr>
            <a:endParaRPr lang="en-GB" altLang="en-US" sz="2500" b="1" dirty="0" smtClean="0">
              <a:latin typeface="Comic Sans MS" pitchFamily="66" charset="0"/>
            </a:endParaRPr>
          </a:p>
          <a:p>
            <a:pPr eaLnBrk="1" hangingPunct="1">
              <a:defRPr/>
            </a:pPr>
            <a:endParaRPr lang="en-GB" altLang="en-US" dirty="0" smtClean="0">
              <a:latin typeface="Comic Sans MS" pitchFamily="66" charset="0"/>
            </a:endParaRPr>
          </a:p>
        </p:txBody>
      </p:sp>
      <p:pic>
        <p:nvPicPr>
          <p:cNvPr id="4099" name="Picture 3" descr="C:\Users\head\AppData\Local\Microsoft\Windows\Temporary Internet Files\Content.IE5\JF62VCV7\sounding-clipart-readandphon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288" y="25735"/>
            <a:ext cx="266116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dow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extLst/>
        </p:spPr>
        <p:txBody>
          <a:bodyPr numCol="2"/>
          <a:lstStyle/>
          <a:p>
            <a:pPr>
              <a:defRPr/>
            </a:pPr>
            <a:r>
              <a:rPr lang="en-GB" sz="2000" dirty="0">
                <a:latin typeface="Comic Sans MS" pitchFamily="66" charset="0"/>
              </a:rPr>
              <a:t>a	as in	h</a:t>
            </a:r>
            <a:r>
              <a:rPr lang="en-GB" sz="2000" u="sng" dirty="0">
                <a:latin typeface="Comic Sans MS" pitchFamily="66" charset="0"/>
              </a:rPr>
              <a:t>a</a:t>
            </a:r>
            <a:r>
              <a:rPr lang="en-GB" sz="2000" dirty="0">
                <a:latin typeface="Comic Sans MS" pitchFamily="66" charset="0"/>
              </a:rPr>
              <a:t>t</a:t>
            </a:r>
          </a:p>
          <a:p>
            <a:pPr>
              <a:defRPr/>
            </a:pPr>
            <a:r>
              <a:rPr lang="en-GB" sz="2000" dirty="0" smtClean="0">
                <a:latin typeface="Comic Sans MS" pitchFamily="66" charset="0"/>
              </a:rPr>
              <a:t>b</a:t>
            </a:r>
            <a:r>
              <a:rPr lang="en-GB" sz="2000" dirty="0">
                <a:latin typeface="Comic Sans MS" pitchFamily="66" charset="0"/>
              </a:rPr>
              <a:t>	as in	</a:t>
            </a:r>
            <a:r>
              <a:rPr lang="en-GB" sz="2000" u="sng" dirty="0">
                <a:latin typeface="Comic Sans MS" pitchFamily="66" charset="0"/>
              </a:rPr>
              <a:t>b</a:t>
            </a:r>
            <a:r>
              <a:rPr lang="en-GB" sz="2000" dirty="0">
                <a:latin typeface="Comic Sans MS" pitchFamily="66" charset="0"/>
              </a:rPr>
              <a:t>at</a:t>
            </a:r>
          </a:p>
          <a:p>
            <a:pPr>
              <a:defRPr/>
            </a:pPr>
            <a:r>
              <a:rPr lang="en-GB" sz="2000" dirty="0" smtClean="0">
                <a:latin typeface="Comic Sans MS" pitchFamily="66" charset="0"/>
              </a:rPr>
              <a:t>c</a:t>
            </a:r>
            <a:r>
              <a:rPr lang="en-GB" sz="2000" dirty="0">
                <a:latin typeface="Comic Sans MS" pitchFamily="66" charset="0"/>
              </a:rPr>
              <a:t>	as in 	</a:t>
            </a:r>
            <a:r>
              <a:rPr lang="en-GB" sz="2000" u="sng" dirty="0">
                <a:latin typeface="Comic Sans MS" pitchFamily="66" charset="0"/>
              </a:rPr>
              <a:t>c</a:t>
            </a:r>
            <a:r>
              <a:rPr lang="en-GB" sz="2000" dirty="0">
                <a:latin typeface="Comic Sans MS" pitchFamily="66" charset="0"/>
              </a:rPr>
              <a:t>at</a:t>
            </a:r>
          </a:p>
          <a:p>
            <a:pPr>
              <a:defRPr/>
            </a:pPr>
            <a:r>
              <a:rPr lang="en-GB" sz="2000" dirty="0" smtClean="0">
                <a:latin typeface="Comic Sans MS" pitchFamily="66" charset="0"/>
              </a:rPr>
              <a:t>d</a:t>
            </a:r>
            <a:r>
              <a:rPr lang="en-GB" sz="2000" dirty="0">
                <a:latin typeface="Comic Sans MS" pitchFamily="66" charset="0"/>
              </a:rPr>
              <a:t>	as in	</a:t>
            </a:r>
            <a:r>
              <a:rPr lang="en-GB" sz="2000" u="sng" dirty="0">
                <a:latin typeface="Comic Sans MS" pitchFamily="66" charset="0"/>
              </a:rPr>
              <a:t>d</a:t>
            </a:r>
            <a:r>
              <a:rPr lang="en-GB" sz="2000" dirty="0">
                <a:latin typeface="Comic Sans MS" pitchFamily="66" charset="0"/>
              </a:rPr>
              <a:t>og</a:t>
            </a:r>
          </a:p>
          <a:p>
            <a:pPr>
              <a:defRPr/>
            </a:pPr>
            <a:r>
              <a:rPr lang="en-GB" sz="2000" dirty="0" smtClean="0">
                <a:latin typeface="Comic Sans MS" pitchFamily="66" charset="0"/>
              </a:rPr>
              <a:t>e</a:t>
            </a:r>
            <a:r>
              <a:rPr lang="en-GB" sz="2000" dirty="0">
                <a:latin typeface="Comic Sans MS" pitchFamily="66" charset="0"/>
              </a:rPr>
              <a:t>	as in 	</a:t>
            </a:r>
            <a:r>
              <a:rPr lang="en-GB" sz="2000" u="sng" dirty="0">
                <a:latin typeface="Comic Sans MS" pitchFamily="66" charset="0"/>
              </a:rPr>
              <a:t>e</a:t>
            </a:r>
            <a:r>
              <a:rPr lang="en-GB" sz="2000" dirty="0">
                <a:latin typeface="Comic Sans MS" pitchFamily="66" charset="0"/>
              </a:rPr>
              <a:t>gg</a:t>
            </a:r>
          </a:p>
          <a:p>
            <a:pPr>
              <a:defRPr/>
            </a:pPr>
            <a:r>
              <a:rPr lang="en-GB" sz="2000" dirty="0" smtClean="0">
                <a:latin typeface="Comic Sans MS" pitchFamily="66" charset="0"/>
              </a:rPr>
              <a:t>f</a:t>
            </a:r>
            <a:r>
              <a:rPr lang="en-GB" sz="2000" dirty="0">
                <a:latin typeface="Comic Sans MS" pitchFamily="66" charset="0"/>
              </a:rPr>
              <a:t>	as in	</a:t>
            </a:r>
            <a:r>
              <a:rPr lang="en-GB" sz="2000" u="sng" dirty="0">
                <a:latin typeface="Comic Sans MS" pitchFamily="66" charset="0"/>
              </a:rPr>
              <a:t>f</a:t>
            </a:r>
            <a:r>
              <a:rPr lang="en-GB" sz="2000" dirty="0">
                <a:latin typeface="Comic Sans MS" pitchFamily="66" charset="0"/>
              </a:rPr>
              <a:t>ish</a:t>
            </a:r>
          </a:p>
          <a:p>
            <a:pPr>
              <a:defRPr/>
            </a:pPr>
            <a:r>
              <a:rPr lang="en-GB" sz="2000" dirty="0" smtClean="0">
                <a:latin typeface="Comic Sans MS" pitchFamily="66" charset="0"/>
              </a:rPr>
              <a:t>g</a:t>
            </a:r>
            <a:r>
              <a:rPr lang="en-GB" sz="2000" dirty="0">
                <a:latin typeface="Comic Sans MS" pitchFamily="66" charset="0"/>
              </a:rPr>
              <a:t>	as in 	</a:t>
            </a:r>
            <a:r>
              <a:rPr lang="en-GB" sz="2000" u="sng" dirty="0">
                <a:latin typeface="Comic Sans MS" pitchFamily="66" charset="0"/>
              </a:rPr>
              <a:t>g</a:t>
            </a:r>
            <a:r>
              <a:rPr lang="en-GB" sz="2000" dirty="0">
                <a:latin typeface="Comic Sans MS" pitchFamily="66" charset="0"/>
              </a:rPr>
              <a:t>et</a:t>
            </a:r>
          </a:p>
          <a:p>
            <a:pPr>
              <a:defRPr/>
            </a:pPr>
            <a:r>
              <a:rPr lang="en-GB" sz="2000" dirty="0" smtClean="0">
                <a:latin typeface="Comic Sans MS" pitchFamily="66" charset="0"/>
              </a:rPr>
              <a:t>h</a:t>
            </a:r>
            <a:r>
              <a:rPr lang="en-GB" sz="2000" dirty="0">
                <a:latin typeface="Comic Sans MS" pitchFamily="66" charset="0"/>
              </a:rPr>
              <a:t>	as in	</a:t>
            </a:r>
            <a:r>
              <a:rPr lang="en-GB" sz="2000" u="sng" dirty="0">
                <a:latin typeface="Comic Sans MS" pitchFamily="66" charset="0"/>
              </a:rPr>
              <a:t>h</a:t>
            </a:r>
            <a:r>
              <a:rPr lang="en-GB" sz="2000" dirty="0">
                <a:latin typeface="Comic Sans MS" pitchFamily="66" charset="0"/>
              </a:rPr>
              <a:t>at</a:t>
            </a:r>
          </a:p>
          <a:p>
            <a:pPr>
              <a:defRPr/>
            </a:pPr>
            <a:r>
              <a:rPr lang="en-GB" sz="2000" dirty="0" err="1" smtClean="0">
                <a:latin typeface="Comic Sans MS" pitchFamily="66" charset="0"/>
              </a:rPr>
              <a:t>i</a:t>
            </a:r>
            <a:r>
              <a:rPr lang="en-GB" sz="2000" dirty="0">
                <a:latin typeface="Comic Sans MS" pitchFamily="66" charset="0"/>
              </a:rPr>
              <a:t>	as in	h</a:t>
            </a:r>
            <a:r>
              <a:rPr lang="en-GB" sz="2000" u="sng" dirty="0">
                <a:latin typeface="Comic Sans MS" pitchFamily="66" charset="0"/>
              </a:rPr>
              <a:t>i</a:t>
            </a:r>
            <a:r>
              <a:rPr lang="en-GB" sz="2000" dirty="0">
                <a:latin typeface="Comic Sans MS" pitchFamily="66" charset="0"/>
              </a:rPr>
              <a:t>ll</a:t>
            </a:r>
          </a:p>
          <a:p>
            <a:pPr>
              <a:defRPr/>
            </a:pPr>
            <a:r>
              <a:rPr lang="en-GB" sz="2000" dirty="0" smtClean="0">
                <a:latin typeface="Comic Sans MS" pitchFamily="66" charset="0"/>
              </a:rPr>
              <a:t>j</a:t>
            </a:r>
            <a:r>
              <a:rPr lang="en-GB" sz="2000" dirty="0">
                <a:latin typeface="Comic Sans MS" pitchFamily="66" charset="0"/>
              </a:rPr>
              <a:t>	as in 	</a:t>
            </a:r>
            <a:r>
              <a:rPr lang="en-GB" sz="2000" u="sng" dirty="0">
                <a:latin typeface="Comic Sans MS" pitchFamily="66" charset="0"/>
              </a:rPr>
              <a:t>j</a:t>
            </a:r>
            <a:r>
              <a:rPr lang="en-GB" sz="2000" dirty="0">
                <a:latin typeface="Comic Sans MS" pitchFamily="66" charset="0"/>
              </a:rPr>
              <a:t>elly</a:t>
            </a:r>
          </a:p>
          <a:p>
            <a:pPr>
              <a:defRPr/>
            </a:pPr>
            <a:r>
              <a:rPr lang="en-GB" sz="2000" dirty="0" smtClean="0">
                <a:latin typeface="Comic Sans MS" pitchFamily="66" charset="0"/>
              </a:rPr>
              <a:t>k</a:t>
            </a:r>
            <a:r>
              <a:rPr lang="en-GB" sz="2000" dirty="0">
                <a:latin typeface="Comic Sans MS" pitchFamily="66" charset="0"/>
              </a:rPr>
              <a:t>	as in	</a:t>
            </a:r>
            <a:r>
              <a:rPr lang="en-GB" sz="2000" u="sng" dirty="0">
                <a:latin typeface="Comic Sans MS" pitchFamily="66" charset="0"/>
              </a:rPr>
              <a:t>k</a:t>
            </a:r>
            <a:r>
              <a:rPr lang="en-GB" sz="2000" dirty="0">
                <a:latin typeface="Comic Sans MS" pitchFamily="66" charset="0"/>
              </a:rPr>
              <a:t>ite</a:t>
            </a:r>
          </a:p>
          <a:p>
            <a:pPr>
              <a:defRPr/>
            </a:pPr>
            <a:r>
              <a:rPr lang="en-GB" sz="2000" dirty="0" smtClean="0">
                <a:latin typeface="Comic Sans MS" pitchFamily="66" charset="0"/>
              </a:rPr>
              <a:t>l</a:t>
            </a:r>
            <a:r>
              <a:rPr lang="en-GB" sz="2000" dirty="0">
                <a:latin typeface="Comic Sans MS" pitchFamily="66" charset="0"/>
              </a:rPr>
              <a:t>	as in	hi</a:t>
            </a:r>
            <a:r>
              <a:rPr lang="en-GB" sz="2000" u="sng" dirty="0">
                <a:latin typeface="Comic Sans MS" pitchFamily="66" charset="0"/>
              </a:rPr>
              <a:t>l</a:t>
            </a:r>
            <a:r>
              <a:rPr lang="en-GB" sz="2000" dirty="0">
                <a:latin typeface="Comic Sans MS" pitchFamily="66" charset="0"/>
              </a:rPr>
              <a:t>l</a:t>
            </a:r>
          </a:p>
          <a:p>
            <a:pPr>
              <a:defRPr/>
            </a:pPr>
            <a:r>
              <a:rPr lang="en-GB" sz="2000" dirty="0" smtClean="0">
                <a:latin typeface="Comic Sans MS" pitchFamily="66" charset="0"/>
              </a:rPr>
              <a:t>m</a:t>
            </a:r>
            <a:r>
              <a:rPr lang="en-GB" sz="2000" dirty="0">
                <a:latin typeface="Comic Sans MS" pitchFamily="66" charset="0"/>
              </a:rPr>
              <a:t>	as in 	</a:t>
            </a:r>
            <a:r>
              <a:rPr lang="en-GB" sz="2000" u="sng" dirty="0">
                <a:latin typeface="Comic Sans MS" pitchFamily="66" charset="0"/>
              </a:rPr>
              <a:t>m</a:t>
            </a:r>
            <a:r>
              <a:rPr lang="en-GB" sz="2000" dirty="0">
                <a:latin typeface="Comic Sans MS" pitchFamily="66" charset="0"/>
              </a:rPr>
              <a:t>at</a:t>
            </a:r>
          </a:p>
          <a:p>
            <a:pPr>
              <a:defRPr/>
            </a:pPr>
            <a:r>
              <a:rPr lang="en-GB" sz="2000" dirty="0" smtClean="0">
                <a:latin typeface="Comic Sans MS" pitchFamily="66" charset="0"/>
              </a:rPr>
              <a:t>n</a:t>
            </a:r>
            <a:r>
              <a:rPr lang="en-GB" sz="2000" dirty="0">
                <a:latin typeface="Comic Sans MS" pitchFamily="66" charset="0"/>
              </a:rPr>
              <a:t>	as in	</a:t>
            </a:r>
            <a:r>
              <a:rPr lang="en-GB" sz="2000" u="sng" dirty="0">
                <a:latin typeface="Comic Sans MS" pitchFamily="66" charset="0"/>
              </a:rPr>
              <a:t>n</a:t>
            </a:r>
            <a:r>
              <a:rPr lang="en-GB" sz="2000" dirty="0">
                <a:latin typeface="Comic Sans MS" pitchFamily="66" charset="0"/>
              </a:rPr>
              <a:t>et</a:t>
            </a:r>
          </a:p>
          <a:p>
            <a:pPr>
              <a:defRPr/>
            </a:pPr>
            <a:r>
              <a:rPr lang="en-GB" sz="2000" dirty="0" smtClean="0">
                <a:latin typeface="Comic Sans MS" pitchFamily="66" charset="0"/>
              </a:rPr>
              <a:t>o</a:t>
            </a:r>
            <a:r>
              <a:rPr lang="en-GB" sz="2000" dirty="0">
                <a:latin typeface="Comic Sans MS" pitchFamily="66" charset="0"/>
              </a:rPr>
              <a:t>	as in	p</a:t>
            </a:r>
            <a:r>
              <a:rPr lang="en-GB" sz="2000" u="sng" dirty="0">
                <a:latin typeface="Comic Sans MS" pitchFamily="66" charset="0"/>
              </a:rPr>
              <a:t>o</a:t>
            </a:r>
            <a:r>
              <a:rPr lang="en-GB" sz="2000" dirty="0">
                <a:latin typeface="Comic Sans MS" pitchFamily="66" charset="0"/>
              </a:rPr>
              <a:t>t</a:t>
            </a:r>
          </a:p>
          <a:p>
            <a:pPr>
              <a:defRPr/>
            </a:pPr>
            <a:r>
              <a:rPr lang="en-GB" sz="2000" dirty="0" smtClean="0">
                <a:latin typeface="Comic Sans MS" pitchFamily="66" charset="0"/>
              </a:rPr>
              <a:t>p</a:t>
            </a:r>
            <a:r>
              <a:rPr lang="en-GB" sz="2000" dirty="0">
                <a:latin typeface="Comic Sans MS" pitchFamily="66" charset="0"/>
              </a:rPr>
              <a:t>	as in	</a:t>
            </a:r>
            <a:r>
              <a:rPr lang="en-GB" sz="2000" u="sng" dirty="0">
                <a:latin typeface="Comic Sans MS" pitchFamily="66" charset="0"/>
              </a:rPr>
              <a:t>p</a:t>
            </a:r>
            <a:r>
              <a:rPr lang="en-GB" sz="2000" dirty="0">
                <a:latin typeface="Comic Sans MS" pitchFamily="66" charset="0"/>
              </a:rPr>
              <a:t>en</a:t>
            </a:r>
          </a:p>
          <a:p>
            <a:pPr>
              <a:defRPr/>
            </a:pPr>
            <a:r>
              <a:rPr lang="en-GB" sz="2000" dirty="0" err="1" smtClean="0">
                <a:latin typeface="Comic Sans MS" pitchFamily="66" charset="0"/>
              </a:rPr>
              <a:t>qu</a:t>
            </a:r>
            <a:r>
              <a:rPr lang="en-GB" sz="2000" dirty="0">
                <a:latin typeface="Comic Sans MS" pitchFamily="66" charset="0"/>
              </a:rPr>
              <a:t>	as in	</a:t>
            </a:r>
            <a:r>
              <a:rPr lang="en-GB" sz="2000" u="sng" dirty="0">
                <a:latin typeface="Comic Sans MS" pitchFamily="66" charset="0"/>
              </a:rPr>
              <a:t>qu</a:t>
            </a:r>
            <a:r>
              <a:rPr lang="en-GB" sz="2000" dirty="0">
                <a:latin typeface="Comic Sans MS" pitchFamily="66" charset="0"/>
              </a:rPr>
              <a:t>een</a:t>
            </a:r>
          </a:p>
          <a:p>
            <a:pPr>
              <a:defRPr/>
            </a:pPr>
            <a:r>
              <a:rPr lang="en-GB" sz="2000" dirty="0" smtClean="0">
                <a:latin typeface="Comic Sans MS" pitchFamily="66" charset="0"/>
              </a:rPr>
              <a:t>r</a:t>
            </a:r>
            <a:r>
              <a:rPr lang="en-GB" sz="2000" dirty="0">
                <a:latin typeface="Comic Sans MS" pitchFamily="66" charset="0"/>
              </a:rPr>
              <a:t>	as in	</a:t>
            </a:r>
            <a:r>
              <a:rPr lang="en-GB" sz="2000" u="sng" dirty="0">
                <a:latin typeface="Comic Sans MS" pitchFamily="66" charset="0"/>
              </a:rPr>
              <a:t>r</a:t>
            </a:r>
            <a:r>
              <a:rPr lang="en-GB" sz="2000" dirty="0">
                <a:latin typeface="Comic Sans MS" pitchFamily="66" charset="0"/>
              </a:rPr>
              <a:t>at</a:t>
            </a:r>
          </a:p>
          <a:p>
            <a:pPr>
              <a:defRPr/>
            </a:pPr>
            <a:r>
              <a:rPr lang="en-GB" sz="2000" dirty="0" smtClean="0">
                <a:latin typeface="Comic Sans MS" pitchFamily="66" charset="0"/>
              </a:rPr>
              <a:t>s</a:t>
            </a:r>
            <a:r>
              <a:rPr lang="en-GB" sz="2000" dirty="0">
                <a:latin typeface="Comic Sans MS" pitchFamily="66" charset="0"/>
              </a:rPr>
              <a:t>	as in 	</a:t>
            </a:r>
            <a:r>
              <a:rPr lang="en-GB" sz="2000" u="sng" dirty="0">
                <a:latin typeface="Comic Sans MS" pitchFamily="66" charset="0"/>
              </a:rPr>
              <a:t>s</a:t>
            </a:r>
            <a:r>
              <a:rPr lang="en-GB" sz="2000" dirty="0">
                <a:latin typeface="Comic Sans MS" pitchFamily="66" charset="0"/>
              </a:rPr>
              <a:t>un</a:t>
            </a:r>
          </a:p>
          <a:p>
            <a:pPr>
              <a:defRPr/>
            </a:pPr>
            <a:r>
              <a:rPr lang="en-GB" sz="2000" dirty="0" smtClean="0">
                <a:latin typeface="Comic Sans MS" pitchFamily="66" charset="0"/>
              </a:rPr>
              <a:t>t</a:t>
            </a:r>
            <a:r>
              <a:rPr lang="en-GB" sz="2000" dirty="0">
                <a:latin typeface="Comic Sans MS" pitchFamily="66" charset="0"/>
              </a:rPr>
              <a:t>	as in	ne</a:t>
            </a:r>
            <a:r>
              <a:rPr lang="en-GB" sz="2000" u="sng" dirty="0">
                <a:latin typeface="Comic Sans MS" pitchFamily="66" charset="0"/>
              </a:rPr>
              <a:t>t</a:t>
            </a:r>
            <a:endParaRPr lang="en-GB" sz="2000" dirty="0">
              <a:latin typeface="Comic Sans MS" pitchFamily="66" charset="0"/>
            </a:endParaRPr>
          </a:p>
          <a:p>
            <a:pPr>
              <a:defRPr/>
            </a:pPr>
            <a:r>
              <a:rPr lang="en-GB" sz="2000" dirty="0" smtClean="0">
                <a:latin typeface="Comic Sans MS" pitchFamily="66" charset="0"/>
              </a:rPr>
              <a:t>u</a:t>
            </a:r>
            <a:r>
              <a:rPr lang="en-GB" sz="2000" dirty="0">
                <a:latin typeface="Comic Sans MS" pitchFamily="66" charset="0"/>
              </a:rPr>
              <a:t>	as in	b</a:t>
            </a:r>
            <a:r>
              <a:rPr lang="en-GB" sz="2000" u="sng" dirty="0">
                <a:latin typeface="Comic Sans MS" pitchFamily="66" charset="0"/>
              </a:rPr>
              <a:t>u</a:t>
            </a:r>
            <a:r>
              <a:rPr lang="en-GB" sz="2000" dirty="0">
                <a:latin typeface="Comic Sans MS" pitchFamily="66" charset="0"/>
              </a:rPr>
              <a:t>n</a:t>
            </a:r>
          </a:p>
          <a:p>
            <a:pPr>
              <a:defRPr/>
            </a:pPr>
            <a:r>
              <a:rPr lang="en-GB" sz="2000" dirty="0" smtClean="0">
                <a:latin typeface="Comic Sans MS" pitchFamily="66" charset="0"/>
              </a:rPr>
              <a:t>v</a:t>
            </a:r>
            <a:r>
              <a:rPr lang="en-GB" sz="2000" dirty="0">
                <a:latin typeface="Comic Sans MS" pitchFamily="66" charset="0"/>
              </a:rPr>
              <a:t>	as in	ha</a:t>
            </a:r>
            <a:r>
              <a:rPr lang="en-GB" sz="2000" u="sng" dirty="0">
                <a:latin typeface="Comic Sans MS" pitchFamily="66" charset="0"/>
              </a:rPr>
              <a:t>v</a:t>
            </a:r>
            <a:r>
              <a:rPr lang="en-GB" sz="2000" dirty="0">
                <a:latin typeface="Comic Sans MS" pitchFamily="66" charset="0"/>
              </a:rPr>
              <a:t>e</a:t>
            </a:r>
          </a:p>
          <a:p>
            <a:pPr>
              <a:defRPr/>
            </a:pPr>
            <a:r>
              <a:rPr lang="en-GB" sz="2000" dirty="0" smtClean="0">
                <a:latin typeface="Comic Sans MS" pitchFamily="66" charset="0"/>
              </a:rPr>
              <a:t>w</a:t>
            </a:r>
            <a:r>
              <a:rPr lang="en-GB" sz="2000" dirty="0">
                <a:latin typeface="Comic Sans MS" pitchFamily="66" charset="0"/>
              </a:rPr>
              <a:t>	as in	</a:t>
            </a:r>
            <a:r>
              <a:rPr lang="en-GB" sz="2000" u="sng" dirty="0">
                <a:latin typeface="Comic Sans MS" pitchFamily="66" charset="0"/>
              </a:rPr>
              <a:t>w</a:t>
            </a:r>
            <a:r>
              <a:rPr lang="en-GB" sz="2000" dirty="0">
                <a:latin typeface="Comic Sans MS" pitchFamily="66" charset="0"/>
              </a:rPr>
              <a:t>ig</a:t>
            </a:r>
          </a:p>
          <a:p>
            <a:pPr>
              <a:defRPr/>
            </a:pPr>
            <a:r>
              <a:rPr lang="en-GB" sz="2000" dirty="0" smtClean="0">
                <a:latin typeface="Comic Sans MS" pitchFamily="66" charset="0"/>
              </a:rPr>
              <a:t>x</a:t>
            </a:r>
            <a:r>
              <a:rPr lang="en-GB" sz="2000" dirty="0">
                <a:latin typeface="Comic Sans MS" pitchFamily="66" charset="0"/>
              </a:rPr>
              <a:t>	as in 	e</a:t>
            </a:r>
            <a:r>
              <a:rPr lang="en-GB" sz="2000" u="sng" dirty="0">
                <a:latin typeface="Comic Sans MS" pitchFamily="66" charset="0"/>
              </a:rPr>
              <a:t>x</a:t>
            </a:r>
            <a:r>
              <a:rPr lang="en-GB" sz="2000" dirty="0">
                <a:latin typeface="Comic Sans MS" pitchFamily="66" charset="0"/>
              </a:rPr>
              <a:t>tra</a:t>
            </a:r>
          </a:p>
          <a:p>
            <a:pPr>
              <a:defRPr/>
            </a:pPr>
            <a:r>
              <a:rPr lang="en-GB" sz="2000" dirty="0" smtClean="0">
                <a:latin typeface="Comic Sans MS" pitchFamily="66" charset="0"/>
              </a:rPr>
              <a:t>y</a:t>
            </a:r>
            <a:r>
              <a:rPr lang="en-GB" sz="2000" dirty="0">
                <a:latin typeface="Comic Sans MS" pitchFamily="66" charset="0"/>
              </a:rPr>
              <a:t>	as in	</a:t>
            </a:r>
            <a:r>
              <a:rPr lang="en-GB" sz="2000" u="sng" dirty="0">
                <a:latin typeface="Comic Sans MS" pitchFamily="66" charset="0"/>
              </a:rPr>
              <a:t>y</a:t>
            </a:r>
            <a:r>
              <a:rPr lang="en-GB" sz="2000" dirty="0">
                <a:latin typeface="Comic Sans MS" pitchFamily="66" charset="0"/>
              </a:rPr>
              <a:t>ou (at beginning </a:t>
            </a:r>
            <a:r>
              <a:rPr lang="en-GB" sz="2000" dirty="0" smtClean="0">
                <a:latin typeface="Comic Sans MS" pitchFamily="66" charset="0"/>
              </a:rPr>
              <a:t>  of word</a:t>
            </a:r>
            <a:r>
              <a:rPr lang="en-GB" sz="2000" dirty="0">
                <a:latin typeface="Comic Sans MS" pitchFamily="66" charset="0"/>
              </a:rPr>
              <a:t>)</a:t>
            </a:r>
          </a:p>
          <a:p>
            <a:pPr>
              <a:defRPr/>
            </a:pPr>
            <a:r>
              <a:rPr lang="en-GB" sz="2000" dirty="0" smtClean="0">
                <a:latin typeface="Comic Sans MS" pitchFamily="66" charset="0"/>
              </a:rPr>
              <a:t>y</a:t>
            </a:r>
            <a:r>
              <a:rPr lang="en-GB" sz="2000" dirty="0">
                <a:latin typeface="Comic Sans MS" pitchFamily="66" charset="0"/>
              </a:rPr>
              <a:t>	as in	happ</a:t>
            </a:r>
            <a:r>
              <a:rPr lang="en-GB" sz="2000" u="sng" dirty="0">
                <a:latin typeface="Comic Sans MS" pitchFamily="66" charset="0"/>
              </a:rPr>
              <a:t>y</a:t>
            </a:r>
            <a:r>
              <a:rPr lang="en-GB" sz="2000" dirty="0">
                <a:latin typeface="Comic Sans MS" pitchFamily="66" charset="0"/>
              </a:rPr>
              <a:t> (at end of</a:t>
            </a:r>
          </a:p>
          <a:p>
            <a:pPr marL="0" indent="0">
              <a:buFont typeface="Arial" charset="0"/>
              <a:buNone/>
              <a:defRPr/>
            </a:pPr>
            <a:r>
              <a:rPr lang="en-GB" sz="2000" dirty="0">
                <a:latin typeface="Comic Sans MS" pitchFamily="66" charset="0"/>
              </a:rPr>
              <a:t>		word)</a:t>
            </a:r>
          </a:p>
          <a:p>
            <a:pPr>
              <a:defRPr/>
            </a:pPr>
            <a:r>
              <a:rPr lang="en-GB" sz="2000" dirty="0" smtClean="0">
                <a:latin typeface="Comic Sans MS" pitchFamily="66" charset="0"/>
              </a:rPr>
              <a:t>z</a:t>
            </a:r>
            <a:r>
              <a:rPr lang="en-GB" sz="2000" dirty="0">
                <a:latin typeface="Comic Sans MS" pitchFamily="66" charset="0"/>
              </a:rPr>
              <a:t>	as in 	</a:t>
            </a:r>
            <a:r>
              <a:rPr lang="en-GB" sz="2000" u="sng" dirty="0">
                <a:latin typeface="Comic Sans MS" pitchFamily="66" charset="0"/>
              </a:rPr>
              <a:t>z</a:t>
            </a:r>
            <a:r>
              <a:rPr lang="en-GB" sz="2000" dirty="0">
                <a:latin typeface="Comic Sans MS" pitchFamily="66" charset="0"/>
              </a:rPr>
              <a:t>ebra</a:t>
            </a:r>
          </a:p>
          <a:p>
            <a:pPr>
              <a:defRPr/>
            </a:pPr>
            <a:endParaRPr lang="en-GB" sz="2000" dirty="0">
              <a:latin typeface="Comic Sans MS" pitchFamily="66" charset="0"/>
            </a:endParaRPr>
          </a:p>
        </p:txBody>
      </p:sp>
    </p:spTree>
    <p:extLst>
      <p:ext uri="{BB962C8B-B14F-4D97-AF65-F5344CB8AC3E}">
        <p14:creationId xmlns:p14="http://schemas.microsoft.com/office/powerpoint/2010/main" val="596561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GB" altLang="en-US" dirty="0" smtClean="0">
                <a:solidFill>
                  <a:schemeClr val="tx1"/>
                </a:solidFill>
                <a:latin typeface="Comic Sans MS" pitchFamily="66" charset="0"/>
              </a:rPr>
              <a:t>Phase 2</a:t>
            </a:r>
          </a:p>
        </p:txBody>
      </p:sp>
      <p:sp>
        <p:nvSpPr>
          <p:cNvPr id="9219" name="Content Placeholder 1"/>
          <p:cNvSpPr>
            <a:spLocks noGrp="1"/>
          </p:cNvSpPr>
          <p:nvPr>
            <p:ph idx="1"/>
          </p:nvPr>
        </p:nvSpPr>
        <p:spPr/>
        <p:txBody>
          <a:bodyPr/>
          <a:lstStyle/>
          <a:p>
            <a:pPr eaLnBrk="1" hangingPunct="1"/>
            <a:r>
              <a:rPr lang="en-GB" altLang="en-US" dirty="0" smtClean="0">
                <a:latin typeface="Comic Sans MS" pitchFamily="66" charset="0"/>
              </a:rPr>
              <a:t>Sounds are introduced in sets</a:t>
            </a:r>
          </a:p>
          <a:p>
            <a:pPr eaLnBrk="1" hangingPunct="1">
              <a:buFont typeface="Wingdings" pitchFamily="2" charset="2"/>
              <a:buChar char="v"/>
            </a:pPr>
            <a:endParaRPr lang="en-GB" altLang="en-US" dirty="0" smtClean="0">
              <a:latin typeface="Comic Sans MS" pitchFamily="66" charset="0"/>
            </a:endParaRPr>
          </a:p>
          <a:p>
            <a:pPr eaLnBrk="1" hangingPunct="1">
              <a:buFont typeface="Wingdings" pitchFamily="2" charset="2"/>
              <a:buChar char="v"/>
            </a:pPr>
            <a:r>
              <a:rPr lang="en-GB" altLang="en-US" dirty="0" smtClean="0">
                <a:latin typeface="Comic Sans MS" pitchFamily="66" charset="0"/>
              </a:rPr>
              <a:t>Set 1: s a t p</a:t>
            </a:r>
          </a:p>
          <a:p>
            <a:pPr eaLnBrk="1" hangingPunct="1">
              <a:buFont typeface="Wingdings" pitchFamily="2" charset="2"/>
              <a:buChar char="v"/>
            </a:pPr>
            <a:r>
              <a:rPr lang="en-GB" altLang="en-US" dirty="0" smtClean="0">
                <a:latin typeface="Comic Sans MS" pitchFamily="66" charset="0"/>
              </a:rPr>
              <a:t>Set 2: i n m d </a:t>
            </a:r>
          </a:p>
          <a:p>
            <a:pPr eaLnBrk="1" hangingPunct="1">
              <a:buFont typeface="Wingdings" pitchFamily="2" charset="2"/>
              <a:buChar char="v"/>
            </a:pPr>
            <a:r>
              <a:rPr lang="en-GB" altLang="en-US" dirty="0" smtClean="0">
                <a:latin typeface="Comic Sans MS" pitchFamily="66" charset="0"/>
              </a:rPr>
              <a:t>Set 3: g o c k</a:t>
            </a:r>
          </a:p>
          <a:p>
            <a:pPr eaLnBrk="1" hangingPunct="1">
              <a:buFont typeface="Wingdings" pitchFamily="2" charset="2"/>
              <a:buChar char="v"/>
            </a:pPr>
            <a:r>
              <a:rPr lang="en-GB" altLang="en-US" dirty="0" smtClean="0">
                <a:latin typeface="Comic Sans MS" pitchFamily="66" charset="0"/>
              </a:rPr>
              <a:t>Set 4: </a:t>
            </a:r>
            <a:r>
              <a:rPr lang="en-GB" altLang="en-US" dirty="0" err="1" smtClean="0">
                <a:latin typeface="Comic Sans MS" pitchFamily="66" charset="0"/>
              </a:rPr>
              <a:t>ck</a:t>
            </a:r>
            <a:r>
              <a:rPr lang="en-GB" altLang="en-US" dirty="0" smtClean="0">
                <a:latin typeface="Comic Sans MS" pitchFamily="66" charset="0"/>
              </a:rPr>
              <a:t> e u r</a:t>
            </a:r>
          </a:p>
          <a:p>
            <a:pPr eaLnBrk="1" hangingPunct="1">
              <a:buFont typeface="Wingdings" pitchFamily="2" charset="2"/>
              <a:buChar char="v"/>
            </a:pPr>
            <a:r>
              <a:rPr lang="en-GB" altLang="en-US" dirty="0" smtClean="0">
                <a:latin typeface="Comic Sans MS" pitchFamily="66" charset="0"/>
              </a:rPr>
              <a:t>Set 5: h b f </a:t>
            </a:r>
            <a:r>
              <a:rPr lang="en-GB" altLang="en-US" dirty="0" err="1" smtClean="0">
                <a:latin typeface="Comic Sans MS" pitchFamily="66" charset="0"/>
              </a:rPr>
              <a:t>ff</a:t>
            </a:r>
            <a:r>
              <a:rPr lang="en-GB" altLang="en-US" dirty="0" smtClean="0">
                <a:latin typeface="Comic Sans MS" pitchFamily="66" charset="0"/>
              </a:rPr>
              <a:t> l </a:t>
            </a:r>
            <a:r>
              <a:rPr lang="en-GB" altLang="en-US" dirty="0" err="1" smtClean="0">
                <a:latin typeface="Comic Sans MS" pitchFamily="66" charset="0"/>
              </a:rPr>
              <a:t>ll</a:t>
            </a:r>
            <a:r>
              <a:rPr lang="en-GB" altLang="en-US" dirty="0" smtClean="0">
                <a:latin typeface="Comic Sans MS" pitchFamily="66" charset="0"/>
              </a:rPr>
              <a:t> </a:t>
            </a:r>
            <a:r>
              <a:rPr lang="en-GB" altLang="en-US" dirty="0" err="1" smtClean="0">
                <a:latin typeface="Comic Sans MS" pitchFamily="66" charset="0"/>
              </a:rPr>
              <a:t>ss</a:t>
            </a:r>
            <a:endParaRPr lang="en-GB" altLang="en-US" dirty="0" smtClean="0">
              <a:latin typeface="Comic Sans MS" pitchFamily="66" charset="0"/>
            </a:endParaRPr>
          </a:p>
          <a:p>
            <a:pPr marL="109537" indent="0" eaLnBrk="1" hangingPunct="1">
              <a:buNone/>
            </a:pPr>
            <a:endParaRPr lang="en-GB" altLang="en-US" dirty="0" smtClean="0">
              <a:latin typeface="Comic Sans MS" pitchFamily="66" charset="0"/>
            </a:endParaRPr>
          </a:p>
        </p:txBody>
      </p:sp>
    </p:spTree>
    <p:extLst>
      <p:ext uri="{BB962C8B-B14F-4D97-AF65-F5344CB8AC3E}">
        <p14:creationId xmlns:p14="http://schemas.microsoft.com/office/powerpoint/2010/main" val="11960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595</TotalTime>
  <Words>1534</Words>
  <Application>Microsoft Office PowerPoint</Application>
  <PresentationFormat>On-screen Show (4:3)</PresentationFormat>
  <Paragraphs>257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PowerPoint Presentation</vt:lpstr>
      <vt:lpstr>Introduction </vt:lpstr>
      <vt:lpstr> Children’s spoken language supports reading and writing </vt:lpstr>
      <vt:lpstr>Letters and Sounds</vt:lpstr>
      <vt:lpstr>In EYFS your child has already been assessed for Phonics.   Your child will learn the sounds but most importantly they will learn how to blend and segment words.   These are vital skills when learning to read and write.</vt:lpstr>
      <vt:lpstr>PowerPoint Presentation</vt:lpstr>
      <vt:lpstr>Phase 2</vt:lpstr>
      <vt:lpstr>PowerPoint Presentation</vt:lpstr>
      <vt:lpstr>Phase 2</vt:lpstr>
      <vt:lpstr>Activity:  How many words can you make?</vt:lpstr>
      <vt:lpstr>Some activities to try at home  * What’s in the Bag?  * Phonics Play    * Teach Your Monster to Read     (individual logins will be sent to you shortly) </vt:lpstr>
      <vt:lpstr>Phase 3</vt:lpstr>
      <vt:lpstr>Phase 3</vt:lpstr>
      <vt:lpstr>PowerPoint Presentation</vt:lpstr>
      <vt:lpstr>Phase 4  </vt:lpstr>
      <vt:lpstr>Compound Words</vt:lpstr>
      <vt:lpstr>Phoneme Frames</vt:lpstr>
      <vt:lpstr>How can I help?</vt:lpstr>
      <vt:lpstr>Phonics and how to support your child’s reading</vt:lpstr>
      <vt:lpstr> Phonics and how to support your            child’s reading</vt:lpstr>
      <vt:lpstr>If a child gets ‘stuck’, here are some helpful ideas:</vt:lpstr>
      <vt:lpstr>Talking about books is very,very important – ask lots of questions about the text:</vt:lpstr>
      <vt:lpstr>       Writing</vt:lpstr>
      <vt:lpstr>PowerPoint Presentation</vt:lpstr>
      <vt:lpstr>PowerPoint Presentation</vt:lpstr>
      <vt:lpstr>PowerPoint Presentation</vt:lpstr>
      <vt:lpstr>PowerPoint Presentation</vt:lpstr>
      <vt:lpstr>PowerPoint Presentation</vt:lpstr>
      <vt:lpstr>PowerPoint Presentation</vt:lpstr>
      <vt:lpstr>Introducing Cursive Handwriting </vt:lpstr>
      <vt:lpstr>Implications for us as a school</vt:lpstr>
      <vt:lpstr>Progression in Handwriting</vt:lpstr>
      <vt:lpstr>First Steps</vt:lpstr>
      <vt:lpstr>Cursive Unjoined</vt:lpstr>
      <vt:lpstr>Cursive</vt:lpstr>
      <vt:lpstr>Introduce Handwriting in Families</vt:lpstr>
      <vt:lpstr>How does a cursive script link to phonics?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WORKSHOP 17 November 2009</dc:title>
  <dc:creator>catriona</dc:creator>
  <cp:lastModifiedBy>Head</cp:lastModifiedBy>
  <cp:revision>55</cp:revision>
  <dcterms:created xsi:type="dcterms:W3CDTF">2009-11-16T14:33:18Z</dcterms:created>
  <dcterms:modified xsi:type="dcterms:W3CDTF">2018-10-10T16:34:42Z</dcterms:modified>
</cp:coreProperties>
</file>